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6" r:id="rId2"/>
    <p:sldId id="260" r:id="rId3"/>
    <p:sldId id="261" r:id="rId4"/>
    <p:sldId id="296" r:id="rId5"/>
    <p:sldId id="264" r:id="rId6"/>
    <p:sldId id="297" r:id="rId7"/>
    <p:sldId id="268" r:id="rId8"/>
    <p:sldId id="265" r:id="rId9"/>
    <p:sldId id="273" r:id="rId10"/>
    <p:sldId id="275" r:id="rId11"/>
    <p:sldId id="270" r:id="rId12"/>
    <p:sldId id="271" r:id="rId13"/>
    <p:sldId id="276" r:id="rId14"/>
    <p:sldId id="274" r:id="rId15"/>
    <p:sldId id="278" r:id="rId16"/>
    <p:sldId id="281" r:id="rId17"/>
    <p:sldId id="279" r:id="rId18"/>
    <p:sldId id="287" r:id="rId19"/>
    <p:sldId id="286" r:id="rId20"/>
    <p:sldId id="288" r:id="rId21"/>
    <p:sldId id="290" r:id="rId22"/>
    <p:sldId id="293" r:id="rId23"/>
    <p:sldId id="291" r:id="rId24"/>
    <p:sldId id="294" r:id="rId25"/>
    <p:sldId id="295" r:id="rId26"/>
    <p:sldId id="298" r:id="rId27"/>
    <p:sldId id="299" r:id="rId28"/>
    <p:sldId id="301" r:id="rId29"/>
    <p:sldId id="300" r:id="rId30"/>
    <p:sldId id="302" r:id="rId31"/>
    <p:sldId id="303" r:id="rId32"/>
    <p:sldId id="304" r:id="rId33"/>
    <p:sldId id="305" r:id="rId34"/>
  </p:sldIdLst>
  <p:sldSz cx="9144000" cy="6858000" type="screen4x3"/>
  <p:notesSz cx="6889750" cy="1002188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FF66FF"/>
    <a:srgbClr val="F571E8"/>
    <a:srgbClr val="FF6600"/>
    <a:srgbClr val="FFCCCC"/>
    <a:srgbClr val="FF4343"/>
    <a:srgbClr val="FFD03B"/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3" autoAdjust="0"/>
    <p:restoredTop sz="94660"/>
  </p:normalViewPr>
  <p:slideViewPr>
    <p:cSldViewPr snapToGrid="0">
      <p:cViewPr varScale="1">
        <p:scale>
          <a:sx n="69" d="100"/>
          <a:sy n="69" d="100"/>
        </p:scale>
        <p:origin x="3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5558" cy="502835"/>
          </a:xfrm>
          <a:prstGeom prst="rect">
            <a:avLst/>
          </a:prstGeom>
        </p:spPr>
        <p:txBody>
          <a:bodyPr vert="horz" lIns="96623" tIns="48312" rIns="96623" bIns="48312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902597" y="1"/>
            <a:ext cx="2985558" cy="502835"/>
          </a:xfrm>
          <a:prstGeom prst="rect">
            <a:avLst/>
          </a:prstGeom>
        </p:spPr>
        <p:txBody>
          <a:bodyPr vert="horz" lIns="96623" tIns="48312" rIns="96623" bIns="48312" rtlCol="0"/>
          <a:lstStyle>
            <a:lvl1pPr algn="r">
              <a:defRPr sz="1300"/>
            </a:lvl1pPr>
          </a:lstStyle>
          <a:p>
            <a:fld id="{F92BD7FE-3EA6-4267-9E17-CBBF8760B049}" type="datetimeFigureOut">
              <a:rPr lang="zh-TW" altLang="en-US" smtClean="0"/>
              <a:t>2020/4/10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519056"/>
            <a:ext cx="2985558" cy="502834"/>
          </a:xfrm>
          <a:prstGeom prst="rect">
            <a:avLst/>
          </a:prstGeom>
        </p:spPr>
        <p:txBody>
          <a:bodyPr vert="horz" lIns="96623" tIns="48312" rIns="96623" bIns="48312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902597" y="9519056"/>
            <a:ext cx="2985558" cy="502834"/>
          </a:xfrm>
          <a:prstGeom prst="rect">
            <a:avLst/>
          </a:prstGeom>
        </p:spPr>
        <p:txBody>
          <a:bodyPr vert="horz" lIns="96623" tIns="48312" rIns="96623" bIns="48312" rtlCol="0" anchor="b"/>
          <a:lstStyle>
            <a:lvl1pPr algn="r">
              <a:defRPr sz="1300"/>
            </a:lvl1pPr>
          </a:lstStyle>
          <a:p>
            <a:fld id="{075FC09A-63F4-473C-9195-DE3F48FC12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5307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5558" cy="502835"/>
          </a:xfrm>
          <a:prstGeom prst="rect">
            <a:avLst/>
          </a:prstGeom>
        </p:spPr>
        <p:txBody>
          <a:bodyPr vert="horz" lIns="96623" tIns="48312" rIns="96623" bIns="48312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902597" y="1"/>
            <a:ext cx="2985558" cy="502835"/>
          </a:xfrm>
          <a:prstGeom prst="rect">
            <a:avLst/>
          </a:prstGeom>
        </p:spPr>
        <p:txBody>
          <a:bodyPr vert="horz" lIns="96623" tIns="48312" rIns="96623" bIns="48312" rtlCol="0"/>
          <a:lstStyle>
            <a:lvl1pPr algn="r">
              <a:defRPr sz="1300"/>
            </a:lvl1pPr>
          </a:lstStyle>
          <a:p>
            <a:fld id="{8D19500D-2020-41FD-93E8-23973061E973}" type="datetimeFigureOut">
              <a:rPr lang="zh-TW" altLang="en-US" smtClean="0"/>
              <a:t>2020/4/10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850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3" tIns="48312" rIns="96623" bIns="48312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23" tIns="48312" rIns="96623" bIns="48312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519056"/>
            <a:ext cx="2985558" cy="502834"/>
          </a:xfrm>
          <a:prstGeom prst="rect">
            <a:avLst/>
          </a:prstGeom>
        </p:spPr>
        <p:txBody>
          <a:bodyPr vert="horz" lIns="96623" tIns="48312" rIns="96623" bIns="48312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902597" y="9519056"/>
            <a:ext cx="2985558" cy="502834"/>
          </a:xfrm>
          <a:prstGeom prst="rect">
            <a:avLst/>
          </a:prstGeom>
        </p:spPr>
        <p:txBody>
          <a:bodyPr vert="horz" lIns="96623" tIns="48312" rIns="96623" bIns="48312" rtlCol="0" anchor="b"/>
          <a:lstStyle>
            <a:lvl1pPr algn="r">
              <a:defRPr sz="1300"/>
            </a:lvl1pPr>
          </a:lstStyle>
          <a:p>
            <a:fld id="{62A93D5B-2670-43A2-8181-56BB5E293E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7849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62604-D71C-426E-9F21-4CD83F2A0A93}" type="datetime1">
              <a:rPr lang="zh-TW" altLang="en-US" smtClean="0"/>
              <a:t>2020/4/10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515F-EB52-4E87-99CC-4785D5D114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383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65187-75F9-477E-94E7-E6B7ECAD8B38}" type="datetime1">
              <a:rPr lang="zh-TW" altLang="en-US" smtClean="0"/>
              <a:t>2020/4/10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515F-EB52-4E87-99CC-4785D5D114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0442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5C45-3D83-4106-B102-69ED45901F38}" type="datetime1">
              <a:rPr lang="zh-TW" altLang="en-US" smtClean="0"/>
              <a:t>2020/4/10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515F-EB52-4E87-99CC-4785D5D114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7342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8B7DB-4975-4828-BA9A-47F5FA9E2B21}" type="datetime1">
              <a:rPr lang="zh-TW" altLang="en-US" smtClean="0"/>
              <a:t>2020/4/10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90459" y="132053"/>
            <a:ext cx="2057400" cy="365125"/>
          </a:xfrm>
        </p:spPr>
        <p:txBody>
          <a:bodyPr/>
          <a:lstStyle/>
          <a:p>
            <a:fld id="{1A45515F-EB52-4E87-99CC-4785D5D114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4597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60D1-3891-4C5D-A191-961D851B4B08}" type="datetime1">
              <a:rPr lang="zh-TW" altLang="en-US" smtClean="0"/>
              <a:t>2020/4/10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515F-EB52-4E87-99CC-4785D5D114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9616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785A3-92E8-418E-AB02-9C9104DBC063}" type="datetime1">
              <a:rPr lang="zh-TW" altLang="en-US" smtClean="0"/>
              <a:t>2020/4/10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515F-EB52-4E87-99CC-4785D5D114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1905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70884-63F6-4410-A551-0BBC84681916}" type="datetime1">
              <a:rPr lang="zh-TW" altLang="en-US" smtClean="0"/>
              <a:t>2020/4/10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515F-EB52-4E87-99CC-4785D5D114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4354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EA98F-1579-4B2B-948D-1DD4300CD151}" type="datetime1">
              <a:rPr lang="zh-TW" altLang="en-US" smtClean="0"/>
              <a:t>2020/4/10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515F-EB52-4E87-99CC-4785D5D114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9450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578D-9D6F-4CA1-855A-411C4A8702E3}" type="datetime1">
              <a:rPr lang="zh-TW" altLang="en-US" smtClean="0"/>
              <a:t>2020/4/10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515F-EB52-4E87-99CC-4785D5D114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8077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F1D1-7957-4522-9852-AC920E4C15B7}" type="datetime1">
              <a:rPr lang="zh-TW" altLang="en-US" smtClean="0"/>
              <a:t>2020/4/10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515F-EB52-4E87-99CC-4785D5D114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0842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03FE5-5EEC-4D91-8534-80B10CA8CBC7}" type="datetime1">
              <a:rPr lang="zh-TW" altLang="en-US" smtClean="0"/>
              <a:t>2020/4/10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515F-EB52-4E87-99CC-4785D5D114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8879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63108-C92D-4B52-A98A-8CFD60A31581}" type="datetime1">
              <a:rPr lang="zh-TW" altLang="en-US" smtClean="0"/>
              <a:t>2020/4/10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5515F-EB52-4E87-99CC-4785D5D114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448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jlin.nlplab.tw/CORPRO/index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946" y="562657"/>
            <a:ext cx="7121236" cy="1715804"/>
          </a:xfrm>
          <a:prstGeom prst="rect">
            <a:avLst/>
          </a:prstGeom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60582" y="4358092"/>
            <a:ext cx="7305963" cy="2115127"/>
          </a:xfrm>
          <a:ln w="28575">
            <a:solidFill>
              <a:srgbClr val="002060"/>
            </a:solidFill>
          </a:ln>
        </p:spPr>
        <p:txBody>
          <a:bodyPr>
            <a:normAutofit fontScale="40000" lnSpcReduction="20000"/>
          </a:bodyPr>
          <a:lstStyle/>
          <a:p>
            <a:pPr algn="l">
              <a:spcBef>
                <a:spcPts val="0"/>
              </a:spcBef>
              <a:spcAft>
                <a:spcPts val="1200"/>
              </a:spcAft>
            </a:pP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zh-TW" altLang="en-US" sz="5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r>
              <a:rPr lang="zh-TW" altLang="en-US" sz="5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維護</a:t>
            </a:r>
            <a:r>
              <a:rPr lang="zh-TW" altLang="en-US" sz="5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團隊 </a:t>
            </a:r>
            <a:r>
              <a:rPr lang="zh-TW" altLang="en-US" sz="55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林川傑</a:t>
            </a:r>
            <a:r>
              <a:rPr lang="zh-TW" altLang="en-US" sz="5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5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5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國立臺灣海洋大學資訊工程學系</a:t>
            </a:r>
            <a:r>
              <a:rPr lang="en-US" altLang="zh-TW" sz="5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l">
              <a:spcBef>
                <a:spcPts val="600"/>
              </a:spcBef>
              <a:spcAft>
                <a:spcPts val="1200"/>
              </a:spcAft>
            </a:pPr>
            <a:r>
              <a:rPr lang="zh-TW" altLang="en-US" sz="3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暫時</a:t>
            </a:r>
            <a:r>
              <a:rPr lang="zh-TW" altLang="en-US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下載</a:t>
            </a:r>
            <a:r>
              <a:rPr lang="zh-TW" altLang="en-US" sz="3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  </a:t>
            </a:r>
            <a:r>
              <a:rPr lang="en-US" altLang="zh-TW" sz="35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</a:t>
            </a:r>
            <a:r>
              <a:rPr lang="en-US" altLang="zh-TW" sz="35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://</a:t>
            </a:r>
            <a:r>
              <a:rPr lang="en-US" altLang="zh-TW" sz="35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cjlin.nlplab.tw/CORPRO/index.html</a:t>
            </a:r>
            <a:endParaRPr lang="en-US" altLang="zh-TW" sz="35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3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文獻</a:t>
            </a:r>
            <a:r>
              <a:rPr lang="zh-TW" altLang="en-US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引用 </a:t>
            </a:r>
            <a:r>
              <a:rPr lang="en-US" altLang="zh-TW" sz="3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Citation</a:t>
            </a:r>
            <a:r>
              <a:rPr lang="zh-TW" altLang="en-US" sz="3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3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zh-TW" altLang="en-US" sz="3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闕</a:t>
            </a:r>
            <a:r>
              <a:rPr lang="zh-TW" altLang="en-US" sz="3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河嘉、陳光華（</a:t>
            </a:r>
            <a:r>
              <a:rPr lang="en-US" altLang="zh-TW" sz="3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2016</a:t>
            </a:r>
            <a:r>
              <a:rPr lang="zh-TW" altLang="en-US" sz="3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）。</a:t>
            </a:r>
            <a:r>
              <a:rPr lang="en-US" altLang="zh-TW" sz="3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庫博中文獨立語料庫分析工具之開發與應用</a:t>
            </a:r>
            <a:r>
              <a:rPr lang="en-US" altLang="zh-TW" sz="3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。在項潔（編），</a:t>
            </a:r>
            <a:r>
              <a:rPr lang="en-US" altLang="zh-TW" sz="3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數位人文研究與技藝第六輯</a:t>
            </a:r>
            <a:r>
              <a:rPr lang="en-US" altLang="zh-TW" sz="3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3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（頁</a:t>
            </a:r>
            <a:r>
              <a:rPr lang="en-US" altLang="zh-TW" sz="3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285-313</a:t>
            </a:r>
            <a:r>
              <a:rPr lang="zh-TW" altLang="en-US" sz="3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），臺北市：國立臺灣大學出版中心</a:t>
            </a:r>
            <a:r>
              <a:rPr lang="zh-TW" altLang="en-US" sz="3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5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1052946" y="2357006"/>
            <a:ext cx="7053530" cy="713715"/>
          </a:xfrm>
          <a:prstGeom prst="rect">
            <a:avLst/>
          </a:prstGeom>
          <a:solidFill>
            <a:srgbClr val="C00000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操作講義</a:t>
            </a:r>
            <a:endParaRPr lang="zh-TW" altLang="en-US" sz="4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052946" y="3260436"/>
            <a:ext cx="705353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TW" altLang="en-US" sz="24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闕河嘉 國立臺灣大學 生物產業暨傳播學系</a:t>
            </a:r>
            <a:endParaRPr lang="en-US" altLang="zh-TW" sz="2400" b="1" dirty="0" smtClean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spcBef>
                <a:spcPts val="600"/>
              </a:spcBef>
            </a:pPr>
            <a:r>
              <a:rPr lang="zh-TW" altLang="en-US" sz="24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陳光華 國立臺灣大學 圖書資訊學系、圖書館館長</a:t>
            </a:r>
            <a:endParaRPr lang="zh-TW" altLang="en-US" sz="24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883564" y="2527011"/>
            <a:ext cx="1641021" cy="37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</a:rPr>
              <a:t>2020/04/06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55492" y="147782"/>
            <a:ext cx="8848437" cy="6567055"/>
          </a:xfrm>
          <a:prstGeom prst="rect">
            <a:avLst/>
          </a:prstGeom>
          <a:noFill/>
          <a:ln w="127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297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34001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86600" y="162997"/>
            <a:ext cx="2057400" cy="365125"/>
          </a:xfr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/>
          <a:lstStyle/>
          <a:p>
            <a:fld id="{1A45515F-EB52-4E87-99CC-4785D5D1149B}" type="slidenum">
              <a:rPr lang="zh-TW" altLang="en-US" sz="2800" b="1">
                <a:solidFill>
                  <a:schemeClr val="bg1"/>
                </a:solidFill>
                <a:ea typeface="微軟正黑體" panose="020B0604030504040204" pitchFamily="34" charset="-120"/>
              </a:rPr>
              <a:pPr/>
              <a:t>10</a:t>
            </a:fld>
            <a:endParaRPr lang="zh-TW" altLang="en-US" sz="2800" b="1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628650" y="294986"/>
            <a:ext cx="7557926" cy="713715"/>
          </a:xfrm>
          <a:prstGeom prst="rect">
            <a:avLst/>
          </a:prstGeom>
          <a:solidFill>
            <a:srgbClr val="FFC000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zh-TW" sz="4000" b="1" dirty="0">
                <a:solidFill>
                  <a:schemeClr val="accent5">
                    <a:lumMod val="50000"/>
                  </a:schemeClr>
                </a:solidFill>
              </a:rPr>
              <a:t>Ⓛ</a:t>
            </a:r>
            <a:r>
              <a:rPr lang="zh-TW" altLang="en-US" sz="40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詞語趨勢</a:t>
            </a: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54" t="1155"/>
          <a:stretch/>
        </p:blipFill>
        <p:spPr>
          <a:xfrm>
            <a:off x="659923" y="1078841"/>
            <a:ext cx="7526653" cy="4892040"/>
          </a:xfrm>
          <a:prstGeom prst="rect">
            <a:avLst/>
          </a:prstGeom>
          <a:ln w="38100">
            <a:solidFill>
              <a:schemeClr val="accent5"/>
            </a:solidFill>
          </a:ln>
        </p:spPr>
      </p:pic>
      <p:sp>
        <p:nvSpPr>
          <p:cNvPr id="12" name="矩形 11"/>
          <p:cNvSpPr/>
          <p:nvPr/>
        </p:nvSpPr>
        <p:spPr>
          <a:xfrm flipV="1">
            <a:off x="659923" y="1823097"/>
            <a:ext cx="5013198" cy="472796"/>
          </a:xfrm>
          <a:prstGeom prst="rect">
            <a:avLst/>
          </a:prstGeom>
          <a:solidFill>
            <a:srgbClr val="FF0000">
              <a:alpha val="10196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 flipV="1">
            <a:off x="7470647" y="5797295"/>
            <a:ext cx="677799" cy="235434"/>
          </a:xfrm>
          <a:prstGeom prst="rect">
            <a:avLst/>
          </a:prstGeom>
          <a:solidFill>
            <a:srgbClr val="FF0000">
              <a:alpha val="10196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5891387" y="5566462"/>
            <a:ext cx="1563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匯出成</a:t>
            </a:r>
            <a:r>
              <a:rPr lang="en-US" altLang="zh-TW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csv</a:t>
            </a:r>
            <a:endParaRPr lang="zh-TW" altLang="en-US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673121" y="1990170"/>
            <a:ext cx="1917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同類詞合併統計</a:t>
            </a:r>
            <a:endParaRPr lang="en-US" altLang="zh-TW" sz="16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同類詞分別統計</a:t>
            </a:r>
            <a:endParaRPr lang="en-US" altLang="zh-TW" sz="16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兩個皆顯示</a:t>
            </a:r>
            <a:endParaRPr lang="zh-TW" altLang="en-US" sz="1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3639312" y="1140690"/>
            <a:ext cx="2578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(Word Trends)</a:t>
            </a:r>
            <a:endParaRPr lang="zh-TW" altLang="en-US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748506" y="1407598"/>
            <a:ext cx="360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>
                <a:solidFill>
                  <a:srgbClr val="C00000"/>
                </a:solidFill>
                <a:ea typeface="微軟正黑體" panose="020B0604030504040204" pitchFamily="34" charset="-120"/>
              </a:rPr>
              <a:t>1</a:t>
            </a:r>
            <a:endParaRPr lang="zh-TW" altLang="en-US" sz="4800" b="1" dirty="0">
              <a:solidFill>
                <a:srgbClr val="C00000"/>
              </a:solidFill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5297180" y="1833865"/>
            <a:ext cx="360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 smtClean="0">
                <a:solidFill>
                  <a:srgbClr val="C00000"/>
                </a:solidFill>
                <a:ea typeface="微軟正黑體" panose="020B0604030504040204" pitchFamily="34" charset="-120"/>
              </a:rPr>
              <a:t>2</a:t>
            </a:r>
            <a:endParaRPr lang="zh-TW" altLang="en-US" sz="4800" b="1" dirty="0">
              <a:solidFill>
                <a:srgbClr val="C00000"/>
              </a:solidFill>
              <a:ea typeface="微軟正黑體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5531168" y="5302023"/>
            <a:ext cx="360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>
                <a:solidFill>
                  <a:srgbClr val="C00000"/>
                </a:solidFill>
                <a:ea typeface="微軟正黑體" panose="020B0604030504040204" pitchFamily="34" charset="-120"/>
              </a:rPr>
              <a:t>3</a:t>
            </a:r>
            <a:endParaRPr lang="zh-TW" altLang="en-US" sz="4800" b="1" dirty="0">
              <a:solidFill>
                <a:srgbClr val="C00000"/>
              </a:solidFill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9888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內容版面配置區 6"/>
          <p:cNvPicPr>
            <a:picLocks noChangeAspect="1"/>
          </p:cNvPicPr>
          <p:nvPr/>
        </p:nvPicPr>
        <p:blipFill rotWithShape="1">
          <a:blip r:embed="rId2"/>
          <a:srcRect l="996" t="945"/>
          <a:stretch/>
        </p:blipFill>
        <p:spPr>
          <a:xfrm>
            <a:off x="628650" y="1309469"/>
            <a:ext cx="7769877" cy="5002004"/>
          </a:xfrm>
          <a:prstGeom prst="rect">
            <a:avLst/>
          </a:prstGeom>
          <a:ln w="28575">
            <a:solidFill>
              <a:schemeClr val="accent5"/>
            </a:solidFill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34001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/>
          <a:lstStyle/>
          <a:p>
            <a:fld id="{1A45515F-EB52-4E87-99CC-4785D5D1149B}" type="slidenum">
              <a:rPr lang="zh-TW" altLang="en-US" sz="2800" b="1">
                <a:solidFill>
                  <a:schemeClr val="bg1"/>
                </a:solidFill>
                <a:ea typeface="微軟正黑體" panose="020B0604030504040204" pitchFamily="34" charset="-120"/>
              </a:rPr>
              <a:pPr/>
              <a:t>11</a:t>
            </a:fld>
            <a:endParaRPr lang="zh-TW" altLang="en-US" sz="2800" b="1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628650" y="435227"/>
            <a:ext cx="7757968" cy="804141"/>
          </a:xfrm>
          <a:prstGeom prst="rect">
            <a:avLst/>
          </a:prstGeom>
          <a:solidFill>
            <a:srgbClr val="FFC000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zh-TW" b="1" dirty="0">
                <a:solidFill>
                  <a:schemeClr val="accent5">
                    <a:lumMod val="50000"/>
                  </a:schemeClr>
                </a:solidFill>
              </a:rPr>
              <a:t>Ⓓ</a:t>
            </a:r>
            <a:r>
              <a:rPr lang="zh-TW" altLang="en-US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搭配詞（</a:t>
            </a:r>
            <a:r>
              <a:rPr lang="en-US" altLang="zh-TW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N-grams</a:t>
            </a:r>
            <a:r>
              <a:rPr lang="zh-TW" altLang="en-US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詞」為單位）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/>
          <a:srcRect t="1538"/>
          <a:stretch/>
        </p:blipFill>
        <p:spPr>
          <a:xfrm>
            <a:off x="4457966" y="2085741"/>
            <a:ext cx="3868270" cy="4013266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15" name="內容版面配置區 9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7760" t="17172" r="78618" b="68487"/>
          <a:stretch/>
        </p:blipFill>
        <p:spPr>
          <a:xfrm>
            <a:off x="4046603" y="4471388"/>
            <a:ext cx="678143" cy="1639796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13" name="矩形 12"/>
          <p:cNvSpPr/>
          <p:nvPr/>
        </p:nvSpPr>
        <p:spPr>
          <a:xfrm flipV="1">
            <a:off x="4507634" y="2073564"/>
            <a:ext cx="2487205" cy="562971"/>
          </a:xfrm>
          <a:prstGeom prst="rect">
            <a:avLst/>
          </a:prstGeom>
          <a:solidFill>
            <a:srgbClr val="FFC000">
              <a:alpha val="10196"/>
            </a:srgb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 flipV="1">
            <a:off x="628650" y="2073564"/>
            <a:ext cx="2487205" cy="562971"/>
          </a:xfrm>
          <a:prstGeom prst="rect">
            <a:avLst/>
          </a:prstGeom>
          <a:solidFill>
            <a:srgbClr val="FF0000">
              <a:alpha val="10196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628650" y="2073564"/>
            <a:ext cx="3757025" cy="4013266"/>
          </a:xfrm>
          <a:prstGeom prst="rect">
            <a:avLst/>
          </a:prstGeom>
          <a:solidFill>
            <a:srgbClr val="C00000">
              <a:alpha val="0"/>
            </a:srgb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2161309" y="3192595"/>
            <a:ext cx="2771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總數</a:t>
            </a:r>
            <a:r>
              <a:rPr lang="en-US" altLang="zh-TW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</a:t>
            </a:r>
          </a:p>
          <a:p>
            <a:r>
              <a:rPr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（無搜尋詞或</a:t>
            </a:r>
            <a:endParaRPr lang="en-US" altLang="zh-TW" sz="20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有搜尋詞）</a:t>
            </a:r>
            <a:endParaRPr lang="en-US" altLang="zh-TW" sz="2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邊界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endParaRPr lang="zh-TW" altLang="en-US" sz="2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3768455" y="4111691"/>
            <a:ext cx="1234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邊界設定</a:t>
            </a:r>
          </a:p>
          <a:p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540399" y="3192595"/>
            <a:ext cx="25513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有搜尋詞</a:t>
            </a:r>
            <a:endParaRPr lang="en-US" altLang="zh-TW" sz="2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詞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距範圍設定</a:t>
            </a:r>
            <a:endParaRPr lang="en-US" altLang="zh-TW" sz="20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邊界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endParaRPr lang="zh-TW" altLang="en-US" sz="2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46472" y="2073564"/>
            <a:ext cx="360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>
                <a:solidFill>
                  <a:srgbClr val="C00000"/>
                </a:solidFill>
                <a:ea typeface="微軟正黑體" panose="020B0604030504040204" pitchFamily="34" charset="-120"/>
              </a:rPr>
              <a:t>1</a:t>
            </a:r>
            <a:endParaRPr lang="zh-TW" altLang="en-US" sz="4800" b="1" dirty="0">
              <a:solidFill>
                <a:srgbClr val="C00000"/>
              </a:solidFill>
              <a:ea typeface="微軟正黑體" panose="020B0604030504040204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7002731" y="2242638"/>
            <a:ext cx="360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 smtClean="0">
                <a:solidFill>
                  <a:srgbClr val="C00000"/>
                </a:solidFill>
                <a:ea typeface="微軟正黑體" panose="020B0604030504040204" pitchFamily="34" charset="-120"/>
              </a:rPr>
              <a:t>2</a:t>
            </a:r>
            <a:endParaRPr lang="zh-TW" altLang="en-US" sz="4800" b="1" dirty="0">
              <a:solidFill>
                <a:srgbClr val="C00000"/>
              </a:solidFill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2804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/>
          <a:srcRect t="927"/>
          <a:stretch/>
        </p:blipFill>
        <p:spPr>
          <a:xfrm>
            <a:off x="388505" y="1364188"/>
            <a:ext cx="8007709" cy="5139768"/>
          </a:xfrm>
          <a:prstGeom prst="rect">
            <a:avLst/>
          </a:prstGeom>
          <a:ln w="38100">
            <a:solidFill>
              <a:schemeClr val="accent5"/>
            </a:solidFill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34001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86600" y="158315"/>
            <a:ext cx="2057400" cy="365125"/>
          </a:xfr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/>
          <a:lstStyle/>
          <a:p>
            <a:fld id="{1A45515F-EB52-4E87-99CC-4785D5D1149B}" type="slidenum">
              <a:rPr lang="zh-TW" altLang="en-US" sz="2800" b="1">
                <a:solidFill>
                  <a:schemeClr val="bg1"/>
                </a:solidFill>
                <a:ea typeface="微軟正黑體" panose="020B0604030504040204" pitchFamily="34" charset="-120"/>
              </a:rPr>
              <a:pPr/>
              <a:t>12</a:t>
            </a:fld>
            <a:endParaRPr lang="zh-TW" altLang="en-US" sz="2800" b="1" dirty="0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388505" y="487414"/>
            <a:ext cx="8007709" cy="818461"/>
          </a:xfrm>
          <a:prstGeom prst="rect">
            <a:avLst/>
          </a:prstGeom>
          <a:solidFill>
            <a:srgbClr val="FFC000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Ⓚ</a:t>
            </a:r>
            <a:r>
              <a:rPr lang="en-US" altLang="zh-TW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字串頻次</a:t>
            </a:r>
            <a:r>
              <a:rPr lang="zh-TW" altLang="en-US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N-grams</a:t>
            </a:r>
            <a:r>
              <a:rPr lang="zh-TW" altLang="en-US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「字」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為單位）</a:t>
            </a:r>
          </a:p>
        </p:txBody>
      </p:sp>
      <p:sp>
        <p:nvSpPr>
          <p:cNvPr id="13" name="矩形 12"/>
          <p:cNvSpPr/>
          <p:nvPr/>
        </p:nvSpPr>
        <p:spPr>
          <a:xfrm flipV="1">
            <a:off x="512064" y="2130550"/>
            <a:ext cx="4197096" cy="310897"/>
          </a:xfrm>
          <a:prstGeom prst="rect">
            <a:avLst/>
          </a:prstGeom>
          <a:solidFill>
            <a:srgbClr val="FF0000">
              <a:alpha val="10196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3488436" y="2979921"/>
            <a:ext cx="2441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總數 </a:t>
            </a:r>
            <a:r>
              <a:rPr lang="en-US" altLang="zh-TW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</a:t>
            </a:r>
          </a:p>
          <a:p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（無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搜尋字或</a:t>
            </a:r>
            <a:endParaRPr lang="en-US" altLang="zh-TW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有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搜尋字）</a:t>
            </a:r>
            <a:endParaRPr lang="en-US" altLang="zh-TW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邊界設定</a:t>
            </a:r>
            <a:endParaRPr lang="en-US" altLang="zh-TW" sz="24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門檻值</a:t>
            </a:r>
            <a:r>
              <a:rPr lang="en-US" altLang="zh-TW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字頻</a:t>
            </a:r>
            <a:r>
              <a:rPr lang="en-US" altLang="zh-TW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7437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088" y="1496291"/>
            <a:ext cx="6990828" cy="483632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34001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40416" y="139997"/>
            <a:ext cx="2057400" cy="365125"/>
          </a:xfr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/>
          <a:lstStyle/>
          <a:p>
            <a:fld id="{1A45515F-EB52-4E87-99CC-4785D5D1149B}" type="slidenum">
              <a:rPr lang="zh-TW" altLang="en-US" sz="2800" b="1">
                <a:solidFill>
                  <a:schemeClr val="bg1"/>
                </a:solidFill>
                <a:ea typeface="微軟正黑體" panose="020B0604030504040204" pitchFamily="34" charset="-120"/>
              </a:rPr>
              <a:pPr/>
              <a:t>13</a:t>
            </a:fld>
            <a:endParaRPr lang="zh-TW" altLang="en-US" sz="2800" b="1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435088" y="422080"/>
            <a:ext cx="8274803" cy="1074211"/>
          </a:xfrm>
          <a:prstGeom prst="rect">
            <a:avLst/>
          </a:prstGeom>
          <a:solidFill>
            <a:srgbClr val="FFC000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zh-TW" sz="4000" b="1" dirty="0" smtClean="0">
                <a:solidFill>
                  <a:schemeClr val="accent5">
                    <a:lumMod val="50000"/>
                  </a:schemeClr>
                </a:solidFill>
              </a:rPr>
              <a:t>Ⓕ</a:t>
            </a:r>
            <a:r>
              <a:rPr lang="zh-TW" altLang="en-US" sz="40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共現頻次（</a:t>
            </a:r>
            <a:r>
              <a:rPr lang="zh-TW" altLang="en-US" sz="4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詞群 </a:t>
            </a:r>
            <a:r>
              <a:rPr lang="en-US" altLang="zh-TW" sz="4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Words clusters</a:t>
            </a:r>
            <a:r>
              <a:rPr lang="zh-TW" altLang="en-US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TW" altLang="en-US" sz="4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 flipV="1">
            <a:off x="435088" y="1800686"/>
            <a:ext cx="4008005" cy="575795"/>
          </a:xfrm>
          <a:prstGeom prst="rect">
            <a:avLst/>
          </a:prstGeom>
          <a:solidFill>
            <a:srgbClr val="FF0000">
              <a:alpha val="10196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2225964" y="2873929"/>
            <a:ext cx="51169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搜尋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詞（可以不設定搜尋詞，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但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因為耗記憶體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極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容易當機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詞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數（建議使用小詞數）</a:t>
            </a:r>
            <a:endParaRPr lang="en-US" altLang="zh-TW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邊界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設定（建議不要使用「文章」）</a:t>
            </a:r>
            <a:endParaRPr lang="en-US" altLang="zh-TW" sz="24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距離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限制（限定詞彙之間的距離）</a:t>
            </a:r>
            <a:endParaRPr lang="en-US" altLang="zh-TW" sz="24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門檻值</a:t>
            </a:r>
            <a:r>
              <a:rPr lang="en-US" altLang="zh-TW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最低頻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</a:t>
            </a:r>
            <a:r>
              <a:rPr lang="en-US" altLang="zh-TW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4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9010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33" y="1473757"/>
            <a:ext cx="7830933" cy="5208590"/>
          </a:xfrm>
          <a:prstGeom prst="rect">
            <a:avLst/>
          </a:prstGeom>
          <a:ln w="38100">
            <a:solidFill>
              <a:schemeClr val="accent5"/>
            </a:solidFill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34001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975186" y="245892"/>
            <a:ext cx="2057400" cy="365125"/>
          </a:xfr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/>
          <a:lstStyle/>
          <a:p>
            <a:fld id="{1A45515F-EB52-4E87-99CC-4785D5D1149B}" type="slidenum">
              <a:rPr lang="zh-TW" altLang="en-US" sz="2800" b="1">
                <a:solidFill>
                  <a:schemeClr val="bg1"/>
                </a:solidFill>
                <a:ea typeface="微軟正黑體" panose="020B0604030504040204" pitchFamily="34" charset="-120"/>
              </a:rPr>
              <a:pPr/>
              <a:t>14</a:t>
            </a:fld>
            <a:endParaRPr lang="zh-TW" altLang="en-US" sz="2800" b="1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628649" y="589032"/>
            <a:ext cx="7858817" cy="854776"/>
          </a:xfrm>
          <a:prstGeom prst="rect">
            <a:avLst/>
          </a:prstGeom>
          <a:solidFill>
            <a:srgbClr val="FFC000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zh-TW" b="1" dirty="0" smtClean="0">
                <a:solidFill>
                  <a:schemeClr val="accent5">
                    <a:lumMod val="50000"/>
                  </a:schemeClr>
                </a:solidFill>
              </a:rPr>
              <a:t>Ⓖ</a:t>
            </a:r>
            <a:r>
              <a:rPr lang="zh-TW" altLang="en-US" sz="40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共現分析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3857211" y="1406104"/>
            <a:ext cx="349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/>
              <a:t>(Collocation)</a:t>
            </a:r>
            <a:endParaRPr lang="zh-TW" altLang="en-US" sz="2800" b="1" dirty="0"/>
          </a:p>
        </p:txBody>
      </p:sp>
      <p:sp>
        <p:nvSpPr>
          <p:cNvPr id="12" name="矩形 11"/>
          <p:cNvSpPr/>
          <p:nvPr/>
        </p:nvSpPr>
        <p:spPr>
          <a:xfrm flipV="1">
            <a:off x="628649" y="2360988"/>
            <a:ext cx="3228562" cy="263340"/>
          </a:xfrm>
          <a:prstGeom prst="rect">
            <a:avLst/>
          </a:prstGeom>
          <a:solidFill>
            <a:srgbClr val="FF0000">
              <a:alpha val="10196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 flipV="1">
            <a:off x="656532" y="2880357"/>
            <a:ext cx="7646219" cy="265178"/>
          </a:xfrm>
          <a:prstGeom prst="rect">
            <a:avLst/>
          </a:prstGeom>
          <a:solidFill>
            <a:srgbClr val="FF0000">
              <a:alpha val="10196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943350" y="229508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搜尋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詞</a:t>
            </a:r>
            <a:endParaRPr lang="en-US" altLang="zh-TW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邊界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182291" y="1945489"/>
            <a:ext cx="360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>
                <a:solidFill>
                  <a:srgbClr val="C00000"/>
                </a:solidFill>
                <a:ea typeface="微軟正黑體" panose="020B0604030504040204" pitchFamily="34" charset="-120"/>
              </a:rPr>
              <a:t>1</a:t>
            </a:r>
            <a:endParaRPr lang="zh-TW" altLang="en-US" sz="4800" b="1" dirty="0">
              <a:solidFill>
                <a:srgbClr val="C00000"/>
              </a:solidFill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837746" y="1879582"/>
            <a:ext cx="360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 smtClean="0">
                <a:solidFill>
                  <a:srgbClr val="C00000"/>
                </a:solidFill>
                <a:ea typeface="微軟正黑體" panose="020B0604030504040204" pitchFamily="34" charset="-120"/>
              </a:rPr>
              <a:t>2</a:t>
            </a:r>
            <a:endParaRPr lang="zh-TW" altLang="en-US" sz="4800" b="1" dirty="0">
              <a:solidFill>
                <a:srgbClr val="C00000"/>
              </a:solidFill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816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/>
          <a:srcRect t="699" b="-1"/>
          <a:stretch/>
        </p:blipFill>
        <p:spPr>
          <a:xfrm>
            <a:off x="410693" y="1234440"/>
            <a:ext cx="8564969" cy="4288825"/>
          </a:xfrm>
          <a:prstGeom prst="rect">
            <a:avLst/>
          </a:prstGeom>
          <a:ln w="38100">
            <a:solidFill>
              <a:schemeClr val="accent5"/>
            </a:solidFill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34001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86600" y="160602"/>
            <a:ext cx="2057400" cy="365125"/>
          </a:xfr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/>
          <a:lstStyle/>
          <a:p>
            <a:fld id="{1A45515F-EB52-4E87-99CC-4785D5D1149B}" type="slidenum">
              <a:rPr lang="zh-TW" altLang="en-US" sz="2800" b="1">
                <a:solidFill>
                  <a:schemeClr val="bg1"/>
                </a:solidFill>
                <a:ea typeface="微軟正黑體" panose="020B0604030504040204" pitchFamily="34" charset="-120"/>
              </a:rPr>
              <a:pPr/>
              <a:t>15</a:t>
            </a:fld>
            <a:endParaRPr lang="zh-TW" altLang="en-US" sz="2800" b="1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492138" y="385412"/>
            <a:ext cx="8023212" cy="788555"/>
          </a:xfrm>
          <a:prstGeom prst="rect">
            <a:avLst/>
          </a:prstGeom>
          <a:solidFill>
            <a:srgbClr val="FFC000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zh-TW" sz="4000" b="1" dirty="0">
                <a:solidFill>
                  <a:schemeClr val="accent5">
                    <a:lumMod val="50000"/>
                  </a:schemeClr>
                </a:solidFill>
              </a:rPr>
              <a:t>Ⓗ</a:t>
            </a:r>
            <a:r>
              <a:rPr lang="zh-TW" altLang="en-US" sz="40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共現</a:t>
            </a:r>
            <a:r>
              <a:rPr lang="zh-TW" altLang="en-US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組合</a:t>
            </a:r>
            <a:r>
              <a:rPr lang="en-US" altLang="zh-TW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㊋ 共現觀察</a:t>
            </a:r>
          </a:p>
        </p:txBody>
      </p:sp>
      <p:pic>
        <p:nvPicPr>
          <p:cNvPr id="18" name="內容版面配置區 6"/>
          <p:cNvPicPr>
            <a:picLocks noChangeAspect="1"/>
          </p:cNvPicPr>
          <p:nvPr/>
        </p:nvPicPr>
        <p:blipFill rotWithShape="1">
          <a:blip r:embed="rId3"/>
          <a:srcRect l="7306" t="15054" r="84265" b="71559"/>
          <a:stretch/>
        </p:blipFill>
        <p:spPr>
          <a:xfrm>
            <a:off x="4572000" y="2490138"/>
            <a:ext cx="1291712" cy="1153928"/>
          </a:xfrm>
          <a:prstGeom prst="rect">
            <a:avLst/>
          </a:prstGeom>
          <a:ln w="38100">
            <a:solidFill>
              <a:schemeClr val="accent4"/>
            </a:solidFill>
          </a:ln>
        </p:spPr>
      </p:pic>
      <p:sp>
        <p:nvSpPr>
          <p:cNvPr id="9" name="文字方塊 8"/>
          <p:cNvSpPr txBox="1"/>
          <p:nvPr/>
        </p:nvSpPr>
        <p:spPr>
          <a:xfrm>
            <a:off x="6016752" y="1216152"/>
            <a:ext cx="31272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C00000"/>
                </a:solidFill>
              </a:rPr>
              <a:t> </a:t>
            </a:r>
            <a:r>
              <a:rPr lang="en-US" altLang="zh-TW" sz="2400" dirty="0" smtClean="0">
                <a:solidFill>
                  <a:srgbClr val="C00000"/>
                </a:solidFill>
              </a:rPr>
              <a:t>❶</a:t>
            </a:r>
            <a:r>
              <a:rPr lang="zh-TW" altLang="en-US" sz="2400" dirty="0" smtClean="0">
                <a:solidFill>
                  <a:srgbClr val="C00000"/>
                </a:solidFill>
              </a:rPr>
              <a:t> 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輸入共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觀察詞</a:t>
            </a:r>
            <a:endParaRPr lang="zh-TW" altLang="en-US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6089904" y="1234439"/>
            <a:ext cx="2885758" cy="428882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 flipV="1">
            <a:off x="410693" y="1894274"/>
            <a:ext cx="4161307" cy="180254"/>
          </a:xfrm>
          <a:prstGeom prst="rect">
            <a:avLst/>
          </a:prstGeom>
          <a:solidFill>
            <a:srgbClr val="FF0000">
              <a:alpha val="10196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1014984" y="1216598"/>
            <a:ext cx="5144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C00000"/>
                </a:solidFill>
              </a:rPr>
              <a:t>❷</a:t>
            </a:r>
            <a:r>
              <a:rPr lang="zh-TW" altLang="en-US" sz="2400" dirty="0" smtClean="0">
                <a:solidFill>
                  <a:srgbClr val="C00000"/>
                </a:solidFill>
              </a:rPr>
              <a:t> 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所有觀察詞彼此之共現分析結果</a:t>
            </a:r>
            <a:endParaRPr lang="zh-TW" altLang="en-US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標題 1"/>
          <p:cNvSpPr txBox="1">
            <a:spLocks/>
          </p:cNvSpPr>
          <p:nvPr/>
        </p:nvSpPr>
        <p:spPr>
          <a:xfrm>
            <a:off x="1014984" y="5707293"/>
            <a:ext cx="7290054" cy="951610"/>
          </a:xfrm>
          <a:prstGeom prst="rect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用途：</a:t>
            </a:r>
            <a:r>
              <a:rPr lang="en-US" altLang="zh-TW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</a:t>
            </a:r>
            <a:r>
              <a:rPr lang="en-US" altLang="zh-TW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❷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分析結果結合</a:t>
            </a:r>
            <a:r>
              <a:rPr lang="en-US" altLang="zh-TW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SNA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工具，可顯示詞彙網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絡關係圖</a:t>
            </a:r>
            <a:endParaRPr lang="zh-TW" altLang="en-US" sz="2400" dirty="0"/>
          </a:p>
        </p:txBody>
      </p:sp>
      <p:sp>
        <p:nvSpPr>
          <p:cNvPr id="22" name="矩形 21"/>
          <p:cNvSpPr/>
          <p:nvPr/>
        </p:nvSpPr>
        <p:spPr>
          <a:xfrm flipV="1">
            <a:off x="5148072" y="1831115"/>
            <a:ext cx="773494" cy="219456"/>
          </a:xfrm>
          <a:prstGeom prst="rect">
            <a:avLst/>
          </a:prstGeom>
          <a:solidFill>
            <a:srgbClr val="FFC000">
              <a:alpha val="10196"/>
            </a:srgb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向下箭號 22"/>
          <p:cNvSpPr/>
          <p:nvPr/>
        </p:nvSpPr>
        <p:spPr>
          <a:xfrm>
            <a:off x="5431536" y="2050571"/>
            <a:ext cx="118872" cy="396265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812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34001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86600" y="153134"/>
            <a:ext cx="2057400" cy="365125"/>
          </a:xfr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/>
          <a:lstStyle/>
          <a:p>
            <a:fld id="{1A45515F-EB52-4E87-99CC-4785D5D1149B}" type="slidenum">
              <a:rPr lang="zh-TW" altLang="en-US" sz="2800" b="1">
                <a:solidFill>
                  <a:schemeClr val="bg1"/>
                </a:solidFill>
                <a:ea typeface="微軟正黑體" panose="020B0604030504040204" pitchFamily="34" charset="-120"/>
              </a:rPr>
              <a:pPr/>
              <a:t>16</a:t>
            </a:fld>
            <a:endParaRPr lang="zh-TW" altLang="en-US" sz="2800" b="1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628648" y="364379"/>
            <a:ext cx="8007709" cy="713715"/>
          </a:xfrm>
          <a:prstGeom prst="rect">
            <a:avLst/>
          </a:prstGeom>
          <a:solidFill>
            <a:srgbClr val="FFC000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Ⓘ</a:t>
            </a:r>
            <a:r>
              <a:rPr lang="zh-TW" altLang="en-US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詞語顯著</a:t>
            </a:r>
            <a:r>
              <a:rPr lang="zh-TW" altLang="en-US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 </a:t>
            </a:r>
            <a:r>
              <a:rPr lang="en-US" altLang="zh-TW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4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Ⓙ</a:t>
            </a:r>
            <a:r>
              <a:rPr lang="zh-TW" altLang="en-US" sz="4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參照</a:t>
            </a:r>
            <a:r>
              <a:rPr lang="zh-TW" altLang="en-US" sz="4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語料庫 </a:t>
            </a:r>
            <a:r>
              <a:rPr lang="en-US" altLang="zh-TW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endParaRPr lang="zh-TW" altLang="en-US" sz="4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463565" y="179434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Calibri" panose="020F0502020204030204" pitchFamily="34" charset="0"/>
              </a:rPr>
              <a:t>❷</a:t>
            </a:r>
            <a:endParaRPr lang="zh-TW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1922576" y="1794348"/>
            <a:ext cx="333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latin typeface="Calibri" panose="020F0502020204030204" pitchFamily="34" charset="0"/>
              </a:rPr>
              <a:t>❶</a:t>
            </a:r>
            <a:endParaRPr lang="zh-TW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860115" y="1794348"/>
            <a:ext cx="4154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latin typeface="Calibri" panose="020F0502020204030204" pitchFamily="34" charset="0"/>
              </a:rPr>
              <a:t>❸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3110528" y="1794348"/>
            <a:ext cx="4154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latin typeface="Calibri" panose="020F0502020204030204" pitchFamily="34" charset="0"/>
              </a:rPr>
              <a:t>❹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4948084" y="2626177"/>
            <a:ext cx="291415" cy="367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latin typeface="Calibri" panose="020F0502020204030204" pitchFamily="34" charset="0"/>
              </a:rPr>
              <a:t>❹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4197118" y="1732129"/>
            <a:ext cx="6141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latin typeface="Calibri" panose="020F0502020204030204" pitchFamily="34" charset="0"/>
              </a:rPr>
              <a:t>❺</a:t>
            </a:r>
            <a:endParaRPr lang="zh-TW" altLang="en-US" dirty="0"/>
          </a:p>
        </p:txBody>
      </p:sp>
      <p:pic>
        <p:nvPicPr>
          <p:cNvPr id="19" name="內容版面配置區 1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70"/>
          <a:stretch/>
        </p:blipFill>
        <p:spPr>
          <a:xfrm>
            <a:off x="628648" y="1099126"/>
            <a:ext cx="8007709" cy="5237985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4087390" y="1149121"/>
            <a:ext cx="341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首先輸入參照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語料庫 </a:t>
            </a:r>
            <a:endParaRPr lang="zh-TW" altLang="en-US" sz="2400" dirty="0"/>
          </a:p>
        </p:txBody>
      </p:sp>
      <p:sp>
        <p:nvSpPr>
          <p:cNvPr id="13" name="矩形 12"/>
          <p:cNvSpPr/>
          <p:nvPr/>
        </p:nvSpPr>
        <p:spPr>
          <a:xfrm flipV="1">
            <a:off x="6658049" y="1722609"/>
            <a:ext cx="757735" cy="298215"/>
          </a:xfrm>
          <a:prstGeom prst="rect">
            <a:avLst/>
          </a:prstGeom>
          <a:solidFill>
            <a:srgbClr val="FF0000">
              <a:alpha val="10196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302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145" y="1234941"/>
            <a:ext cx="8007710" cy="531611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34001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12132" y="229312"/>
            <a:ext cx="2057400" cy="365125"/>
          </a:xfr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/>
          <a:lstStyle/>
          <a:p>
            <a:fld id="{1A45515F-EB52-4E87-99CC-4785D5D1149B}" type="slidenum">
              <a:rPr lang="zh-TW" altLang="en-US" sz="2800" b="1">
                <a:solidFill>
                  <a:schemeClr val="bg1"/>
                </a:solidFill>
                <a:ea typeface="微軟正黑體" panose="020B0604030504040204" pitchFamily="34" charset="-120"/>
              </a:rPr>
              <a:pPr/>
              <a:t>17</a:t>
            </a:fld>
            <a:endParaRPr lang="zh-TW" altLang="en-US" sz="2800" b="1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568145" y="489925"/>
            <a:ext cx="8007709" cy="713715"/>
          </a:xfrm>
          <a:prstGeom prst="rect">
            <a:avLst/>
          </a:prstGeom>
          <a:solidFill>
            <a:srgbClr val="FFC000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Ⓘ</a:t>
            </a:r>
            <a:r>
              <a:rPr lang="zh-TW" altLang="en-US" sz="4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詞語顯著</a:t>
            </a:r>
            <a:r>
              <a:rPr lang="zh-TW" altLang="en-US" sz="4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 </a:t>
            </a:r>
            <a:r>
              <a:rPr lang="en-US" altLang="zh-TW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Ⓙ</a:t>
            </a:r>
            <a:r>
              <a:rPr lang="zh-TW" altLang="en-US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參照</a:t>
            </a:r>
            <a:r>
              <a:rPr lang="zh-TW" altLang="en-US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語料庫 </a:t>
            </a:r>
            <a:r>
              <a:rPr lang="en-US" altLang="zh-TW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endParaRPr lang="zh-TW" altLang="en-US" sz="4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886200" y="1277966"/>
            <a:ext cx="3721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002060"/>
                </a:solidFill>
              </a:rPr>
              <a:t>(Keywords, salient words)</a:t>
            </a:r>
            <a:endParaRPr lang="zh-TW" altLang="en-US" sz="2400" b="1" dirty="0">
              <a:solidFill>
                <a:srgbClr val="00206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 flipV="1">
            <a:off x="568145" y="2224686"/>
            <a:ext cx="3190039" cy="244194"/>
          </a:xfrm>
          <a:prstGeom prst="rect">
            <a:avLst/>
          </a:prstGeom>
          <a:solidFill>
            <a:srgbClr val="FF0000">
              <a:alpha val="10196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 flipV="1">
            <a:off x="568145" y="6172200"/>
            <a:ext cx="529135" cy="378852"/>
          </a:xfrm>
          <a:prstGeom prst="rect">
            <a:avLst/>
          </a:prstGeom>
          <a:solidFill>
            <a:srgbClr val="FF0000">
              <a:alpha val="10196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376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86600" y="198926"/>
            <a:ext cx="2057400" cy="365125"/>
          </a:xfr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/>
          <a:lstStyle/>
          <a:p>
            <a:fld id="{1A45515F-EB52-4E87-99CC-4785D5D1149B}" type="slidenum">
              <a:rPr lang="zh-TW" altLang="en-US" sz="2800" b="1">
                <a:solidFill>
                  <a:schemeClr val="bg1"/>
                </a:solidFill>
                <a:ea typeface="微軟正黑體" panose="020B0604030504040204" pitchFamily="34" charset="-120"/>
              </a:rPr>
              <a:pPr/>
              <a:t>18</a:t>
            </a:fld>
            <a:endParaRPr lang="zh-TW" altLang="en-US" sz="2800" b="1" dirty="0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628650" y="294986"/>
            <a:ext cx="7557926" cy="713715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㊐ 詞典編輯</a:t>
            </a:r>
          </a:p>
        </p:txBody>
      </p:sp>
      <p:pic>
        <p:nvPicPr>
          <p:cNvPr id="9" name="內容版面配置區 4"/>
          <p:cNvPicPr>
            <a:picLocks noChangeAspect="1"/>
          </p:cNvPicPr>
          <p:nvPr/>
        </p:nvPicPr>
        <p:blipFill rotWithShape="1">
          <a:blip r:embed="rId2"/>
          <a:srcRect l="952" t="17688" b="-1"/>
          <a:stretch/>
        </p:blipFill>
        <p:spPr>
          <a:xfrm>
            <a:off x="694852" y="4039041"/>
            <a:ext cx="7464364" cy="2317310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8" name="內容版面配置區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221859"/>
            <a:ext cx="7530566" cy="2637794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  <p:sp>
        <p:nvSpPr>
          <p:cNvPr id="10" name="矩形 9"/>
          <p:cNvSpPr/>
          <p:nvPr/>
        </p:nvSpPr>
        <p:spPr>
          <a:xfrm flipV="1">
            <a:off x="1570182" y="2334443"/>
            <a:ext cx="450735" cy="1212319"/>
          </a:xfrm>
          <a:prstGeom prst="rect">
            <a:avLst/>
          </a:prstGeom>
          <a:solidFill>
            <a:srgbClr val="FF0000">
              <a:alpha val="10196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單箭頭接點 12"/>
          <p:cNvCxnSpPr/>
          <p:nvPr/>
        </p:nvCxnSpPr>
        <p:spPr>
          <a:xfrm flipV="1">
            <a:off x="2678545" y="4959928"/>
            <a:ext cx="2863273" cy="41563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 rot="20641743">
            <a:off x="2934586" y="4636762"/>
            <a:ext cx="1865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拖曳</a:t>
            </a:r>
            <a:endParaRPr lang="zh-TW" altLang="en-US" sz="3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6" name="直線單箭頭接點 15"/>
          <p:cNvCxnSpPr/>
          <p:nvPr/>
        </p:nvCxnSpPr>
        <p:spPr>
          <a:xfrm flipV="1">
            <a:off x="2040306" y="1690255"/>
            <a:ext cx="3658530" cy="66718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5911272" y="1505589"/>
            <a:ext cx="1810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</a:t>
            </a:r>
            <a:endParaRPr lang="zh-TW" altLang="en-US" sz="32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18"/>
          <p:cNvSpPr/>
          <p:nvPr/>
        </p:nvSpPr>
        <p:spPr>
          <a:xfrm flipV="1">
            <a:off x="7333672" y="1550324"/>
            <a:ext cx="387927" cy="269240"/>
          </a:xfrm>
          <a:prstGeom prst="rect">
            <a:avLst/>
          </a:prstGeom>
          <a:solidFill>
            <a:srgbClr val="FF0000">
              <a:alpha val="10196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 flipV="1">
            <a:off x="7333672" y="4285019"/>
            <a:ext cx="387927" cy="269240"/>
          </a:xfrm>
          <a:prstGeom prst="rect">
            <a:avLst/>
          </a:prstGeom>
          <a:solidFill>
            <a:srgbClr val="FF0000">
              <a:alpha val="10196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8278939" y="1221859"/>
            <a:ext cx="606442" cy="107721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新增</a:t>
            </a:r>
            <a:endParaRPr lang="zh-TW" altLang="en-US" sz="32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6206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52" y="1104761"/>
            <a:ext cx="7491724" cy="2716414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601528" y="183428"/>
            <a:ext cx="1542472" cy="378690"/>
          </a:xfr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/>
          <a:lstStyle/>
          <a:p>
            <a:fld id="{1A45515F-EB52-4E87-99CC-4785D5D1149B}" type="slidenum">
              <a:rPr lang="zh-TW" altLang="en-US" sz="2800" b="1">
                <a:solidFill>
                  <a:schemeClr val="bg1"/>
                </a:solidFill>
                <a:ea typeface="微軟正黑體" panose="020B0604030504040204" pitchFamily="34" charset="-120"/>
              </a:rPr>
              <a:pPr/>
              <a:t>19</a:t>
            </a:fld>
            <a:endParaRPr lang="zh-TW" altLang="en-US" sz="2800" b="1" dirty="0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628650" y="294986"/>
            <a:ext cx="7557926" cy="713715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㊐ 詞典編輯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5985162" y="2725016"/>
            <a:ext cx="1115825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匯入</a:t>
            </a:r>
            <a:endParaRPr lang="zh-TW" altLang="en-US" sz="32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 flipV="1">
            <a:off x="5698835" y="3602181"/>
            <a:ext cx="572655" cy="218993"/>
          </a:xfrm>
          <a:prstGeom prst="rect">
            <a:avLst/>
          </a:prstGeom>
          <a:solidFill>
            <a:srgbClr val="FF0000">
              <a:alpha val="10196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 flipV="1">
            <a:off x="5624945" y="2631707"/>
            <a:ext cx="2392219" cy="970471"/>
          </a:xfrm>
          <a:prstGeom prst="rect">
            <a:avLst/>
          </a:prstGeom>
          <a:solidFill>
            <a:srgbClr val="FF0000">
              <a:alpha val="10196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3"/>
          <a:srcRect t="15775"/>
          <a:stretch/>
        </p:blipFill>
        <p:spPr>
          <a:xfrm>
            <a:off x="628650" y="4067699"/>
            <a:ext cx="7751842" cy="2560844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sp>
        <p:nvSpPr>
          <p:cNvPr id="14" name="矩形 13"/>
          <p:cNvSpPr/>
          <p:nvPr/>
        </p:nvSpPr>
        <p:spPr>
          <a:xfrm>
            <a:off x="0" y="3467496"/>
            <a:ext cx="3121400" cy="646331"/>
          </a:xfrm>
          <a:prstGeom prst="rect">
            <a:avLst/>
          </a:prstGeom>
          <a:solidFill>
            <a:srgbClr val="FF0000">
              <a:alpha val="81176"/>
            </a:srgbClr>
          </a:solidFill>
          <a:ln w="5715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36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重新斷詞</a:t>
            </a:r>
            <a:endParaRPr lang="zh-TW" altLang="en-US" sz="36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274618" y="5109575"/>
            <a:ext cx="2660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新的詞頻列表</a:t>
            </a:r>
            <a:endParaRPr lang="zh-TW" altLang="en-US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 flipV="1">
            <a:off x="694852" y="5769820"/>
            <a:ext cx="4819257" cy="192909"/>
          </a:xfrm>
          <a:prstGeom prst="rect">
            <a:avLst/>
          </a:prstGeom>
          <a:solidFill>
            <a:srgbClr val="FF0000">
              <a:alpha val="10196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864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30" t="1590" r="1165" b="1778"/>
          <a:stretch/>
        </p:blipFill>
        <p:spPr>
          <a:xfrm>
            <a:off x="794117" y="3668633"/>
            <a:ext cx="3378296" cy="2570090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75055" y="182563"/>
            <a:ext cx="2057400" cy="365125"/>
          </a:xfr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/>
          <a:lstStyle/>
          <a:p>
            <a:fld id="{1A45515F-EB52-4E87-99CC-4785D5D1149B}" type="slidenum">
              <a:rPr lang="zh-TW" altLang="en-US" sz="2800" b="1">
                <a:solidFill>
                  <a:schemeClr val="bg1"/>
                </a:solidFill>
                <a:ea typeface="微軟正黑體" panose="020B0604030504040204" pitchFamily="34" charset="-120"/>
              </a:rPr>
              <a:pPr/>
              <a:t>2</a:t>
            </a:fld>
            <a:endParaRPr lang="zh-TW" altLang="en-US" sz="2800" b="1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  <p:pic>
        <p:nvPicPr>
          <p:cNvPr id="6" name="內容版面配置區 4"/>
          <p:cNvPicPr>
            <a:picLocks noChangeAspect="1"/>
          </p:cNvPicPr>
          <p:nvPr/>
        </p:nvPicPr>
        <p:blipFill rotWithShape="1">
          <a:blip r:embed="rId3"/>
          <a:srcRect r="8654"/>
          <a:stretch/>
        </p:blipFill>
        <p:spPr>
          <a:xfrm>
            <a:off x="3403695" y="1548876"/>
            <a:ext cx="4327142" cy="1945567"/>
          </a:xfrm>
          <a:prstGeom prst="rect">
            <a:avLst/>
          </a:prstGeom>
          <a:ln w="38100">
            <a:solidFill>
              <a:schemeClr val="accent5"/>
            </a:solidFill>
          </a:ln>
        </p:spPr>
      </p:pic>
      <p:pic>
        <p:nvPicPr>
          <p:cNvPr id="8" name="內容版面配置區 4"/>
          <p:cNvPicPr>
            <a:picLocks noChangeAspect="1"/>
          </p:cNvPicPr>
          <p:nvPr/>
        </p:nvPicPr>
        <p:blipFill rotWithShape="1">
          <a:blip r:embed="rId4"/>
          <a:srcRect l="5464" t="30003" r="87730" b="55564"/>
          <a:stretch/>
        </p:blipFill>
        <p:spPr>
          <a:xfrm>
            <a:off x="1636634" y="1513203"/>
            <a:ext cx="1660748" cy="1981239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628650" y="349184"/>
            <a:ext cx="7557926" cy="981457"/>
          </a:xfrm>
          <a:prstGeom prst="rect">
            <a:avLst/>
          </a:prstGeom>
          <a:solidFill>
            <a:srgbClr val="FFC000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啟動庫博</a:t>
            </a:r>
            <a:endParaRPr lang="zh-TW" altLang="en-US" sz="4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內容版面配置區 4"/>
          <p:cNvPicPr>
            <a:picLocks noChangeAspect="1"/>
          </p:cNvPicPr>
          <p:nvPr/>
        </p:nvPicPr>
        <p:blipFill rotWithShape="1">
          <a:blip r:embed="rId5"/>
          <a:srcRect l="32209" t="28941" r="32210" b="35398"/>
          <a:stretch/>
        </p:blipFill>
        <p:spPr>
          <a:xfrm>
            <a:off x="4255541" y="3668633"/>
            <a:ext cx="4211653" cy="2374357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3" name="矩形 2"/>
          <p:cNvSpPr/>
          <p:nvPr/>
        </p:nvSpPr>
        <p:spPr>
          <a:xfrm>
            <a:off x="3403695" y="2525633"/>
            <a:ext cx="4327142" cy="217568"/>
          </a:xfrm>
          <a:prstGeom prst="rect">
            <a:avLst/>
          </a:prstGeom>
          <a:solidFill>
            <a:srgbClr val="FF0000">
              <a:alpha val="14902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794117" y="5542059"/>
            <a:ext cx="3378296" cy="262392"/>
          </a:xfrm>
          <a:prstGeom prst="rect">
            <a:avLst/>
          </a:prstGeom>
          <a:solidFill>
            <a:srgbClr val="FF0000">
              <a:alpha val="14902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 flipV="1">
            <a:off x="2841014" y="6042990"/>
            <a:ext cx="633706" cy="177435"/>
          </a:xfrm>
          <a:prstGeom prst="rect">
            <a:avLst/>
          </a:prstGeom>
          <a:solidFill>
            <a:srgbClr val="FF0000">
              <a:alpha val="14902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 flipV="1">
            <a:off x="4351954" y="4629704"/>
            <a:ext cx="927712" cy="172884"/>
          </a:xfrm>
          <a:prstGeom prst="rect">
            <a:avLst/>
          </a:prstGeom>
          <a:solidFill>
            <a:srgbClr val="FF0000">
              <a:alpha val="14902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 flipV="1">
            <a:off x="7545969" y="5768669"/>
            <a:ext cx="481054" cy="205582"/>
          </a:xfrm>
          <a:prstGeom prst="rect">
            <a:avLst/>
          </a:prstGeom>
          <a:solidFill>
            <a:srgbClr val="FF0000">
              <a:alpha val="14902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1170102" y="1803420"/>
            <a:ext cx="360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 smtClean="0">
                <a:solidFill>
                  <a:srgbClr val="C00000"/>
                </a:solidFill>
                <a:ea typeface="微軟正黑體" panose="020B0604030504040204" pitchFamily="34" charset="-120"/>
              </a:rPr>
              <a:t>1</a:t>
            </a:r>
            <a:endParaRPr lang="zh-TW" altLang="en-US" sz="4800" b="1" dirty="0">
              <a:solidFill>
                <a:srgbClr val="C00000"/>
              </a:solidFill>
              <a:ea typeface="微軟正黑體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7760248" y="1578638"/>
            <a:ext cx="360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>
                <a:solidFill>
                  <a:srgbClr val="C00000"/>
                </a:solidFill>
                <a:ea typeface="微軟正黑體" panose="020B0604030504040204" pitchFamily="34" charset="-120"/>
              </a:rPr>
              <a:t>2</a:t>
            </a:r>
            <a:endParaRPr lang="zh-TW" altLang="en-US" sz="4800" b="1" dirty="0">
              <a:solidFill>
                <a:srgbClr val="C00000"/>
              </a:solidFill>
              <a:ea typeface="微軟正黑體" panose="020B0604030504040204" pitchFamily="34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366539" y="3542066"/>
            <a:ext cx="360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 smtClean="0">
                <a:solidFill>
                  <a:srgbClr val="C00000"/>
                </a:solidFill>
                <a:ea typeface="微軟正黑體" panose="020B0604030504040204" pitchFamily="34" charset="-120"/>
              </a:rPr>
              <a:t>3</a:t>
            </a:r>
            <a:endParaRPr lang="zh-TW" altLang="en-US" sz="4800" b="1" dirty="0">
              <a:solidFill>
                <a:srgbClr val="C00000"/>
              </a:solidFill>
              <a:ea typeface="微軟正黑體" panose="020B0604030504040204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2267006" y="5716208"/>
            <a:ext cx="360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 smtClean="0">
                <a:solidFill>
                  <a:srgbClr val="C00000"/>
                </a:solidFill>
                <a:ea typeface="微軟正黑體" panose="020B0604030504040204" pitchFamily="34" charset="-120"/>
              </a:rPr>
              <a:t>4</a:t>
            </a:r>
            <a:endParaRPr lang="zh-TW" altLang="en-US" sz="4800" b="1" dirty="0">
              <a:solidFill>
                <a:srgbClr val="C00000"/>
              </a:solidFill>
              <a:ea typeface="微軟正黑體" panose="020B0604030504040204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5362794" y="4250196"/>
            <a:ext cx="360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>
                <a:solidFill>
                  <a:srgbClr val="C00000"/>
                </a:solidFill>
                <a:ea typeface="微軟正黑體" panose="020B0604030504040204" pitchFamily="34" charset="-120"/>
              </a:rPr>
              <a:t>5</a:t>
            </a:r>
            <a:endParaRPr lang="zh-TW" altLang="en-US" sz="4800" b="1" dirty="0">
              <a:solidFill>
                <a:srgbClr val="C00000"/>
              </a:solidFill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6983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86600" y="46498"/>
            <a:ext cx="2057400" cy="365125"/>
          </a:xfr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/>
          <a:lstStyle/>
          <a:p>
            <a:fld id="{1A45515F-EB52-4E87-99CC-4785D5D1149B}" type="slidenum">
              <a:rPr lang="zh-TW" altLang="en-US" sz="2800" b="1">
                <a:solidFill>
                  <a:schemeClr val="bg1"/>
                </a:solidFill>
                <a:ea typeface="微軟正黑體" panose="020B0604030504040204" pitchFamily="34" charset="-120"/>
              </a:rPr>
              <a:pPr/>
              <a:t>20</a:t>
            </a:fld>
            <a:endParaRPr lang="zh-TW" altLang="en-US" sz="2800" b="1" dirty="0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628650" y="294986"/>
            <a:ext cx="7813386" cy="831850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㊊ 更正斷詞列表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258687"/>
            <a:ext cx="7796111" cy="2380440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t="41395" b="18032"/>
          <a:stretch/>
        </p:blipFill>
        <p:spPr>
          <a:xfrm>
            <a:off x="5743254" y="2286000"/>
            <a:ext cx="2591040" cy="374073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5" name="矩形 4"/>
          <p:cNvSpPr/>
          <p:nvPr/>
        </p:nvSpPr>
        <p:spPr>
          <a:xfrm>
            <a:off x="5708073" y="1533236"/>
            <a:ext cx="2661403" cy="32327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/>
          <a:srcRect r="-235" b="-748"/>
          <a:stretch/>
        </p:blipFill>
        <p:spPr>
          <a:xfrm>
            <a:off x="681107" y="4245919"/>
            <a:ext cx="7688369" cy="2158347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12" name="矩形 11"/>
          <p:cNvSpPr/>
          <p:nvPr/>
        </p:nvSpPr>
        <p:spPr>
          <a:xfrm>
            <a:off x="0" y="3623976"/>
            <a:ext cx="3121400" cy="6463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36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重新斷詞</a:t>
            </a:r>
            <a:endParaRPr lang="zh-TW" altLang="en-US" sz="36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8" name="直線單箭頭接點 7"/>
          <p:cNvCxnSpPr/>
          <p:nvPr/>
        </p:nvCxnSpPr>
        <p:spPr>
          <a:xfrm>
            <a:off x="6520873" y="1856509"/>
            <a:ext cx="18472" cy="35098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 flipV="1">
            <a:off x="681107" y="5705166"/>
            <a:ext cx="4819257" cy="192909"/>
          </a:xfrm>
          <a:prstGeom prst="rect">
            <a:avLst/>
          </a:prstGeom>
          <a:solidFill>
            <a:srgbClr val="FF0000">
              <a:alpha val="10196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4407510" y="1472018"/>
            <a:ext cx="1300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002060"/>
                </a:solidFill>
                <a:sym typeface="Wingdings 2" panose="05020102010507070707" pitchFamily="18" charset="2"/>
              </a:rPr>
              <a:t>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要知 道</a:t>
            </a:r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442691" y="1847334"/>
            <a:ext cx="13005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sym typeface="Wingdings 2" panose="05020102010507070707" pitchFamily="18" charset="2"/>
              </a:rPr>
              <a:t>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 知道</a:t>
            </a:r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5708073" y="5516378"/>
            <a:ext cx="1166938" cy="377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 知道</a:t>
            </a:r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982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86600" y="46498"/>
            <a:ext cx="2057400" cy="365125"/>
          </a:xfr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/>
          <a:lstStyle/>
          <a:p>
            <a:fld id="{1A45515F-EB52-4E87-99CC-4785D5D1149B}" type="slidenum">
              <a:rPr lang="zh-TW" altLang="en-US" sz="2800" b="1">
                <a:solidFill>
                  <a:schemeClr val="bg1"/>
                </a:solidFill>
                <a:ea typeface="微軟正黑體" panose="020B0604030504040204" pitchFamily="34" charset="-120"/>
              </a:rPr>
              <a:pPr/>
              <a:t>21</a:t>
            </a:fld>
            <a:endParaRPr lang="zh-TW" altLang="en-US" sz="2800" b="1" dirty="0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628650" y="294986"/>
            <a:ext cx="7813386" cy="831850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㊎ 停用詞</a:t>
            </a:r>
          </a:p>
        </p:txBody>
      </p:sp>
      <p:grpSp>
        <p:nvGrpSpPr>
          <p:cNvPr id="9" name="群組 8"/>
          <p:cNvGrpSpPr/>
          <p:nvPr/>
        </p:nvGrpSpPr>
        <p:grpSpPr>
          <a:xfrm>
            <a:off x="628650" y="1210331"/>
            <a:ext cx="7970405" cy="2586183"/>
            <a:chOff x="443922" y="1209960"/>
            <a:chExt cx="8201315" cy="3084948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2"/>
            <a:srcRect l="65550" t="15581"/>
            <a:stretch/>
          </p:blipFill>
          <p:spPr>
            <a:xfrm>
              <a:off x="4858327" y="1209960"/>
              <a:ext cx="3786910" cy="3084947"/>
            </a:xfrm>
            <a:prstGeom prst="rect">
              <a:avLst/>
            </a:prstGeom>
            <a:ln w="57150">
              <a:solidFill>
                <a:srgbClr val="FF0066"/>
              </a:solidFill>
            </a:ln>
          </p:spPr>
        </p:pic>
        <p:pic>
          <p:nvPicPr>
            <p:cNvPr id="13" name="圖片 12"/>
            <p:cNvPicPr>
              <a:picLocks noChangeAspect="1"/>
            </p:cNvPicPr>
            <p:nvPr/>
          </p:nvPicPr>
          <p:blipFill rotWithShape="1">
            <a:blip r:embed="rId2"/>
            <a:srcRect t="15581" r="59841"/>
            <a:stretch/>
          </p:blipFill>
          <p:spPr>
            <a:xfrm>
              <a:off x="443922" y="1209961"/>
              <a:ext cx="4414405" cy="3084947"/>
            </a:xfrm>
            <a:prstGeom prst="rect">
              <a:avLst/>
            </a:prstGeom>
            <a:ln w="57150">
              <a:solidFill>
                <a:srgbClr val="FF0066"/>
              </a:solidFill>
            </a:ln>
          </p:spPr>
        </p:pic>
      </p:grpSp>
      <p:grpSp>
        <p:nvGrpSpPr>
          <p:cNvPr id="19" name="群組 18"/>
          <p:cNvGrpSpPr/>
          <p:nvPr/>
        </p:nvGrpSpPr>
        <p:grpSpPr>
          <a:xfrm>
            <a:off x="628650" y="4030036"/>
            <a:ext cx="7970405" cy="2624203"/>
            <a:chOff x="1005028" y="1310924"/>
            <a:chExt cx="8247162" cy="2433019"/>
          </a:xfrm>
        </p:grpSpPr>
        <p:pic>
          <p:nvPicPr>
            <p:cNvPr id="20" name="圖片 19"/>
            <p:cNvPicPr>
              <a:picLocks noChangeAspect="1"/>
            </p:cNvPicPr>
            <p:nvPr/>
          </p:nvPicPr>
          <p:blipFill rotWithShape="1">
            <a:blip r:embed="rId3"/>
            <a:srcRect l="65393"/>
            <a:stretch/>
          </p:blipFill>
          <p:spPr>
            <a:xfrm>
              <a:off x="6012873" y="1310924"/>
              <a:ext cx="3239317" cy="2425825"/>
            </a:xfrm>
            <a:prstGeom prst="rect">
              <a:avLst/>
            </a:prstGeom>
            <a:ln w="57150">
              <a:solidFill>
                <a:srgbClr val="92D050"/>
              </a:solidFill>
            </a:ln>
          </p:spPr>
        </p:pic>
        <p:pic>
          <p:nvPicPr>
            <p:cNvPr id="21" name="圖片 20"/>
            <p:cNvPicPr>
              <a:picLocks noChangeAspect="1"/>
            </p:cNvPicPr>
            <p:nvPr/>
          </p:nvPicPr>
          <p:blipFill rotWithShape="1">
            <a:blip r:embed="rId3"/>
            <a:srcRect l="11992" r="34508"/>
            <a:stretch/>
          </p:blipFill>
          <p:spPr>
            <a:xfrm>
              <a:off x="1005028" y="1318118"/>
              <a:ext cx="5007845" cy="2425825"/>
            </a:xfrm>
            <a:prstGeom prst="rect">
              <a:avLst/>
            </a:prstGeom>
            <a:ln w="57150">
              <a:solidFill>
                <a:srgbClr val="92D050"/>
              </a:solidFill>
            </a:ln>
          </p:spPr>
        </p:pic>
      </p:grpSp>
      <p:cxnSp>
        <p:nvCxnSpPr>
          <p:cNvPr id="11" name="直線單箭頭接點 10"/>
          <p:cNvCxnSpPr/>
          <p:nvPr/>
        </p:nvCxnSpPr>
        <p:spPr>
          <a:xfrm>
            <a:off x="3293744" y="5098566"/>
            <a:ext cx="3190660" cy="117292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 rot="1213020">
            <a:off x="4267200" y="5206151"/>
            <a:ext cx="1865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拖曳</a:t>
            </a:r>
            <a:endParaRPr lang="zh-TW" altLang="en-US" sz="3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 flipV="1">
            <a:off x="1048326" y="2204178"/>
            <a:ext cx="213241" cy="196284"/>
          </a:xfrm>
          <a:prstGeom prst="rect">
            <a:avLst/>
          </a:prstGeom>
          <a:solidFill>
            <a:srgbClr val="FF0000">
              <a:alpha val="10196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直線單箭頭接點 14"/>
          <p:cNvCxnSpPr/>
          <p:nvPr/>
        </p:nvCxnSpPr>
        <p:spPr>
          <a:xfrm flipV="1">
            <a:off x="1306945" y="1629390"/>
            <a:ext cx="3893128" cy="61933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5200073" y="1353461"/>
            <a:ext cx="1284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</a:t>
            </a:r>
            <a:endParaRPr lang="zh-TW" altLang="en-US" sz="32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/>
          <p:cNvSpPr/>
          <p:nvPr/>
        </p:nvSpPr>
        <p:spPr>
          <a:xfrm flipV="1">
            <a:off x="7727373" y="1452897"/>
            <a:ext cx="387927" cy="269240"/>
          </a:xfrm>
          <a:prstGeom prst="rect">
            <a:avLst/>
          </a:prstGeom>
          <a:solidFill>
            <a:srgbClr val="FF0000">
              <a:alpha val="10196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22"/>
          <p:cNvSpPr txBox="1"/>
          <p:nvPr/>
        </p:nvSpPr>
        <p:spPr>
          <a:xfrm>
            <a:off x="8599055" y="1107239"/>
            <a:ext cx="508000" cy="107721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新增</a:t>
            </a:r>
            <a:endParaRPr lang="zh-TW" altLang="en-US" sz="32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矩形 23"/>
          <p:cNvSpPr/>
          <p:nvPr/>
        </p:nvSpPr>
        <p:spPr>
          <a:xfrm flipV="1">
            <a:off x="7765473" y="4325981"/>
            <a:ext cx="387927" cy="269240"/>
          </a:xfrm>
          <a:prstGeom prst="rect">
            <a:avLst/>
          </a:prstGeom>
          <a:solidFill>
            <a:srgbClr val="FF0000">
              <a:alpha val="10196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810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86600" y="46498"/>
            <a:ext cx="2057400" cy="365125"/>
          </a:xfr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/>
          <a:lstStyle/>
          <a:p>
            <a:fld id="{1A45515F-EB52-4E87-99CC-4785D5D1149B}" type="slidenum">
              <a:rPr lang="zh-TW" altLang="en-US" sz="2800" b="1">
                <a:solidFill>
                  <a:schemeClr val="bg1"/>
                </a:solidFill>
                <a:ea typeface="微軟正黑體" panose="020B0604030504040204" pitchFamily="34" charset="-120"/>
              </a:rPr>
              <a:pPr/>
              <a:t>22</a:t>
            </a:fld>
            <a:endParaRPr lang="zh-TW" altLang="en-US" sz="2800" b="1" dirty="0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628650" y="294986"/>
            <a:ext cx="7813386" cy="831850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㊎ 停用詞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921" y="3940025"/>
            <a:ext cx="7443988" cy="2691684"/>
          </a:xfrm>
          <a:prstGeom prst="rect">
            <a:avLst/>
          </a:prstGeom>
          <a:ln w="38100">
            <a:solidFill>
              <a:srgbClr val="FF6600"/>
            </a:solidFill>
          </a:ln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21" y="1126836"/>
            <a:ext cx="7391780" cy="271158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矩形 5"/>
          <p:cNvSpPr/>
          <p:nvPr/>
        </p:nvSpPr>
        <p:spPr>
          <a:xfrm>
            <a:off x="1459347" y="1635414"/>
            <a:ext cx="775854" cy="20663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1317065" y="1972488"/>
            <a:ext cx="2229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C00000"/>
                </a:solidFill>
                <a:sym typeface="Wingdings 2" panose="05020102010507070707" pitchFamily="18" charset="2"/>
              </a:rPr>
              <a:t></a:t>
            </a:r>
            <a:r>
              <a:rPr lang="zh-TW" altLang="en-US" sz="3200" b="1" dirty="0" smtClean="0">
                <a:solidFill>
                  <a:srgbClr val="C00000"/>
                </a:solidFill>
                <a:sym typeface="Wingdings 2" panose="05020102010507070707" pitchFamily="18" charset="2"/>
              </a:rPr>
              <a:t> 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啟用停用詞</a:t>
            </a:r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653311" y="5001120"/>
            <a:ext cx="3227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利用關鍵脈絡索引檢查「是」</a:t>
            </a:r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 flipV="1">
            <a:off x="2161309" y="5472049"/>
            <a:ext cx="2004291" cy="411514"/>
          </a:xfrm>
          <a:prstGeom prst="rect">
            <a:avLst/>
          </a:prstGeom>
          <a:solidFill>
            <a:srgbClr val="FF0000">
              <a:alpha val="10196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318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86600" y="46498"/>
            <a:ext cx="2057400" cy="365125"/>
          </a:xfr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/>
          <a:lstStyle/>
          <a:p>
            <a:fld id="{1A45515F-EB52-4E87-99CC-4785D5D1149B}" type="slidenum">
              <a:rPr lang="zh-TW" altLang="en-US" sz="2800" b="1">
                <a:solidFill>
                  <a:schemeClr val="bg1"/>
                </a:solidFill>
                <a:ea typeface="微軟正黑體" panose="020B0604030504040204" pitchFamily="34" charset="-120"/>
              </a:rPr>
              <a:pPr/>
              <a:t>23</a:t>
            </a:fld>
            <a:endParaRPr lang="zh-TW" altLang="en-US" sz="2800" b="1" dirty="0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628650" y="294986"/>
            <a:ext cx="7813386" cy="831850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㊍ 同類詞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85" y="1152354"/>
            <a:ext cx="3206915" cy="445792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222435"/>
            <a:ext cx="4728783" cy="3015673"/>
          </a:xfrm>
          <a:prstGeom prst="rect">
            <a:avLst/>
          </a:prstGeom>
          <a:ln w="38100">
            <a:solidFill>
              <a:srgbClr val="F571E8"/>
            </a:solidFill>
          </a:ln>
        </p:spPr>
      </p:pic>
      <p:sp>
        <p:nvSpPr>
          <p:cNvPr id="6" name="文字方塊 5"/>
          <p:cNvSpPr txBox="1"/>
          <p:nvPr/>
        </p:nvSpPr>
        <p:spPr>
          <a:xfrm>
            <a:off x="119496" y="1310584"/>
            <a:ext cx="628650" cy="107721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新增</a:t>
            </a:r>
            <a:endParaRPr lang="zh-TW" altLang="en-US" sz="32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48146" y="2546032"/>
            <a:ext cx="2170545" cy="295884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1558469" y="3119709"/>
            <a:ext cx="9298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</a:t>
            </a:r>
          </a:p>
        </p:txBody>
      </p:sp>
      <p:cxnSp>
        <p:nvCxnSpPr>
          <p:cNvPr id="11" name="直線單箭頭接點 10"/>
          <p:cNvCxnSpPr/>
          <p:nvPr/>
        </p:nvCxnSpPr>
        <p:spPr>
          <a:xfrm flipV="1">
            <a:off x="1510144" y="3085670"/>
            <a:ext cx="1" cy="33560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4710545" y="2681562"/>
            <a:ext cx="406400" cy="113866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單箭頭接點 13"/>
          <p:cNvCxnSpPr/>
          <p:nvPr/>
        </p:nvCxnSpPr>
        <p:spPr>
          <a:xfrm flipH="1">
            <a:off x="1102328" y="3225504"/>
            <a:ext cx="3527878" cy="83484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 flipH="1">
            <a:off x="1083708" y="3581374"/>
            <a:ext cx="450037" cy="1572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 rot="20766360">
            <a:off x="1707066" y="3652912"/>
            <a:ext cx="2318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COPY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／</a:t>
            </a:r>
            <a:r>
              <a:rPr lang="en-US" altLang="zh-TW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PASTE</a:t>
            </a:r>
            <a:endParaRPr lang="zh-TW" altLang="en-US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矩形 20"/>
          <p:cNvSpPr/>
          <p:nvPr/>
        </p:nvSpPr>
        <p:spPr>
          <a:xfrm flipV="1">
            <a:off x="758008" y="2793893"/>
            <a:ext cx="1730348" cy="317765"/>
          </a:xfrm>
          <a:prstGeom prst="rect">
            <a:avLst/>
          </a:prstGeom>
          <a:solidFill>
            <a:srgbClr val="FF0000">
              <a:alpha val="10196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 flipV="1">
            <a:off x="797129" y="3296476"/>
            <a:ext cx="282680" cy="2079087"/>
          </a:xfrm>
          <a:prstGeom prst="rect">
            <a:avLst/>
          </a:prstGeom>
          <a:solidFill>
            <a:srgbClr val="FF0000">
              <a:alpha val="10196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675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86600" y="46498"/>
            <a:ext cx="2057400" cy="365125"/>
          </a:xfr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/>
          <a:lstStyle/>
          <a:p>
            <a:fld id="{1A45515F-EB52-4E87-99CC-4785D5D1149B}" type="slidenum">
              <a:rPr lang="zh-TW" altLang="en-US" sz="2800" b="1">
                <a:solidFill>
                  <a:schemeClr val="bg1"/>
                </a:solidFill>
                <a:ea typeface="微軟正黑體" panose="020B0604030504040204" pitchFamily="34" charset="-120"/>
              </a:rPr>
              <a:pPr/>
              <a:t>24</a:t>
            </a:fld>
            <a:endParaRPr lang="zh-TW" altLang="en-US" sz="2800" b="1" dirty="0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628650" y="294986"/>
            <a:ext cx="7813386" cy="831850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㊍ 同類詞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271954"/>
            <a:ext cx="7988711" cy="2559182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t="14775"/>
          <a:stretch/>
        </p:blipFill>
        <p:spPr>
          <a:xfrm>
            <a:off x="628650" y="3976254"/>
            <a:ext cx="8020462" cy="2597805"/>
          </a:xfrm>
          <a:prstGeom prst="rect">
            <a:avLst/>
          </a:prstGeom>
          <a:ln w="38100">
            <a:solidFill>
              <a:schemeClr val="accent4"/>
            </a:solidFill>
          </a:ln>
        </p:spPr>
      </p:pic>
      <p:sp>
        <p:nvSpPr>
          <p:cNvPr id="6" name="矩形 5"/>
          <p:cNvSpPr/>
          <p:nvPr/>
        </p:nvSpPr>
        <p:spPr>
          <a:xfrm flipV="1">
            <a:off x="5883564" y="2364508"/>
            <a:ext cx="2558472" cy="221674"/>
          </a:xfrm>
          <a:prstGeom prst="rect">
            <a:avLst/>
          </a:prstGeom>
          <a:solidFill>
            <a:srgbClr val="FF0000">
              <a:alpha val="10196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 flipV="1">
            <a:off x="5883564" y="5275156"/>
            <a:ext cx="2558472" cy="221674"/>
          </a:xfrm>
          <a:prstGeom prst="rect">
            <a:avLst/>
          </a:prstGeom>
          <a:solidFill>
            <a:srgbClr val="FF0000">
              <a:alpha val="10196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 flipV="1">
            <a:off x="628650" y="2523835"/>
            <a:ext cx="5079589" cy="1050638"/>
          </a:xfrm>
          <a:prstGeom prst="rect">
            <a:avLst/>
          </a:prstGeom>
          <a:solidFill>
            <a:srgbClr val="FF0000">
              <a:alpha val="10196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 flipV="1">
            <a:off x="642010" y="5496830"/>
            <a:ext cx="5066229" cy="828964"/>
          </a:xfrm>
          <a:prstGeom prst="rect">
            <a:avLst/>
          </a:prstGeom>
          <a:solidFill>
            <a:srgbClr val="FF0000">
              <a:alpha val="10196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565853" y="2124517"/>
            <a:ext cx="1690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賈家</a:t>
            </a:r>
            <a:endParaRPr lang="zh-TW" altLang="en-US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478190" y="4924328"/>
            <a:ext cx="1690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丫鬟</a:t>
            </a:r>
            <a:endParaRPr lang="zh-TW" altLang="en-US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126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86600" y="46498"/>
            <a:ext cx="2057400" cy="365125"/>
          </a:xfr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/>
          <a:lstStyle/>
          <a:p>
            <a:fld id="{1A45515F-EB52-4E87-99CC-4785D5D1149B}" type="slidenum">
              <a:rPr lang="zh-TW" altLang="en-US" sz="2800" b="1">
                <a:solidFill>
                  <a:schemeClr val="bg1"/>
                </a:solidFill>
                <a:ea typeface="微軟正黑體" panose="020B0604030504040204" pitchFamily="34" charset="-120"/>
              </a:rPr>
              <a:pPr/>
              <a:t>25</a:t>
            </a:fld>
            <a:endParaRPr lang="zh-TW" altLang="en-US" sz="2800" b="1" dirty="0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628650" y="294986"/>
            <a:ext cx="7813386" cy="831850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㊌ 文檔檢視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64" y="1209070"/>
            <a:ext cx="7775772" cy="2557566"/>
          </a:xfrm>
          <a:prstGeom prst="rect">
            <a:avLst/>
          </a:prstGeom>
          <a:ln w="38100">
            <a:solidFill>
              <a:srgbClr val="FF66FF"/>
            </a:solidFill>
          </a:ln>
        </p:spPr>
      </p:pic>
      <p:pic>
        <p:nvPicPr>
          <p:cNvPr id="9" name="內容版面配置區 1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6264" y="3166407"/>
            <a:ext cx="7775772" cy="3285449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2" name="文字方塊 1"/>
          <p:cNvSpPr txBox="1"/>
          <p:nvPr/>
        </p:nvSpPr>
        <p:spPr>
          <a:xfrm>
            <a:off x="175491" y="1209070"/>
            <a:ext cx="4907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標的語料庫</a:t>
            </a:r>
            <a:endParaRPr lang="zh-TW" altLang="en-US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08441" y="3470303"/>
            <a:ext cx="2124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關鍵詞脈絡索引</a:t>
            </a:r>
            <a:endParaRPr lang="zh-TW" altLang="en-US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3971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106" y="1756645"/>
            <a:ext cx="8468752" cy="447472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9126" y="1195967"/>
            <a:ext cx="7416223" cy="494722"/>
          </a:xfrm>
        </p:spPr>
        <p:txBody>
          <a:bodyPr>
            <a:normAutofit/>
          </a:bodyPr>
          <a:lstStyle/>
          <a:p>
            <a:pPr algn="ctr"/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「Ⓛ 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詞語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趨勢」之附屬功能</a:t>
            </a:r>
            <a:endParaRPr lang="zh-TW" altLang="en-US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86600" y="112423"/>
            <a:ext cx="2057400" cy="365125"/>
          </a:xfr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/>
          <a:lstStyle/>
          <a:p>
            <a:fld id="{1A45515F-EB52-4E87-99CC-4785D5D1149B}" type="slidenum">
              <a:rPr lang="zh-TW" altLang="en-US" sz="2800" b="1">
                <a:solidFill>
                  <a:schemeClr val="bg1"/>
                </a:solidFill>
                <a:ea typeface="微軟正黑體" panose="020B0604030504040204" pitchFamily="34" charset="-120"/>
              </a:rPr>
              <a:pPr/>
              <a:t>26</a:t>
            </a:fld>
            <a:endParaRPr lang="zh-TW" altLang="en-US" sz="2800" b="1" dirty="0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628650" y="294986"/>
            <a:ext cx="7813386" cy="831850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㊏ 詮釋</a:t>
            </a:r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資料欄位</a:t>
            </a:r>
          </a:p>
        </p:txBody>
      </p:sp>
      <p:sp>
        <p:nvSpPr>
          <p:cNvPr id="7" name="矩形 6"/>
          <p:cNvSpPr/>
          <p:nvPr/>
        </p:nvSpPr>
        <p:spPr>
          <a:xfrm flipV="1">
            <a:off x="5892800" y="1759820"/>
            <a:ext cx="2802551" cy="563853"/>
          </a:xfrm>
          <a:prstGeom prst="rect">
            <a:avLst/>
          </a:prstGeom>
          <a:solidFill>
            <a:srgbClr val="FF0000">
              <a:alpha val="10196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5892800" y="2670884"/>
            <a:ext cx="2955058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步驟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：新增詮釋資料名稱</a:t>
            </a:r>
            <a:endParaRPr lang="en-US" altLang="zh-TW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詮釋資料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欄位中「命名」類別名稱</a:t>
            </a:r>
            <a:endParaRPr lang="en-US" altLang="zh-TW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按「新增」</a:t>
            </a:r>
            <a:endParaRPr lang="en-US" altLang="zh-TW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本案：「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回合」</a:t>
            </a:r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432209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485" y="1397401"/>
            <a:ext cx="8554374" cy="4929507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86600" y="147494"/>
            <a:ext cx="2057400" cy="365125"/>
          </a:xfr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/>
          <a:lstStyle/>
          <a:p>
            <a:fld id="{1A45515F-EB52-4E87-99CC-4785D5D1149B}" type="slidenum">
              <a:rPr lang="zh-TW" altLang="en-US" sz="2800" b="1">
                <a:solidFill>
                  <a:schemeClr val="bg1"/>
                </a:solidFill>
                <a:ea typeface="微軟正黑體" panose="020B0604030504040204" pitchFamily="34" charset="-120"/>
              </a:rPr>
              <a:pPr/>
              <a:t>27</a:t>
            </a:fld>
            <a:endParaRPr lang="zh-TW" altLang="en-US" sz="2800" b="1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628650" y="294986"/>
            <a:ext cx="7813386" cy="831850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㊏ 詮釋</a:t>
            </a:r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資料欄位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5359111" y="2843255"/>
            <a:ext cx="3646343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步驟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：至「標的語料庫」選取文件</a:t>
            </a:r>
            <a:endParaRPr lang="en-US" altLang="zh-TW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在類別名稱中新增「選項名稱」按「新增」</a:t>
            </a:r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945195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680" y="1418471"/>
            <a:ext cx="8575179" cy="4529746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86600" y="77354"/>
            <a:ext cx="2057400" cy="365125"/>
          </a:xfr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/>
          <a:lstStyle/>
          <a:p>
            <a:fld id="{1A45515F-EB52-4E87-99CC-4785D5D1149B}" type="slidenum">
              <a:rPr lang="zh-TW" altLang="en-US" sz="2800" b="1">
                <a:solidFill>
                  <a:schemeClr val="bg1"/>
                </a:solidFill>
                <a:ea typeface="微軟正黑體" panose="020B0604030504040204" pitchFamily="34" charset="-120"/>
              </a:rPr>
              <a:pPr/>
              <a:t>28</a:t>
            </a:fld>
            <a:endParaRPr lang="zh-TW" altLang="en-US" sz="2800" b="1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628650" y="294986"/>
            <a:ext cx="7813386" cy="831850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㊏ 詮釋</a:t>
            </a:r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資料欄位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4870017" y="2744034"/>
            <a:ext cx="3840884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步驟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：至「標的語料庫」選取文件</a:t>
            </a:r>
            <a:endParaRPr lang="en-US" altLang="zh-TW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在類別名稱中新增「選項名稱」按「新增」</a:t>
            </a:r>
            <a:endParaRPr lang="en-US" altLang="zh-TW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在「編輯詮釋資料欄位」下之文件，選取「選項名稱」之文件</a:t>
            </a:r>
            <a:endParaRPr lang="en-US" altLang="zh-TW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按「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」圖示</a:t>
            </a:r>
            <a:endParaRPr lang="en-US" altLang="zh-TW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本案：</a:t>
            </a:r>
            <a:endParaRPr lang="en-US" altLang="zh-TW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選項名稱為「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11-20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文件為 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011-020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之文件</a:t>
            </a:r>
            <a:endParaRPr lang="en-US" altLang="zh-TW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 flipV="1">
            <a:off x="1025237" y="2048128"/>
            <a:ext cx="2752436" cy="3299726"/>
          </a:xfrm>
          <a:prstGeom prst="rect">
            <a:avLst/>
          </a:prstGeom>
          <a:solidFill>
            <a:srgbClr val="FF0000">
              <a:alpha val="10196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 flipV="1">
            <a:off x="4368800" y="3417453"/>
            <a:ext cx="364259" cy="424873"/>
          </a:xfrm>
          <a:prstGeom prst="rect">
            <a:avLst/>
          </a:prstGeom>
          <a:solidFill>
            <a:srgbClr val="FF0000">
              <a:alpha val="10196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 flipV="1">
            <a:off x="5380181" y="2399544"/>
            <a:ext cx="1667164" cy="212438"/>
          </a:xfrm>
          <a:prstGeom prst="rect">
            <a:avLst/>
          </a:prstGeom>
          <a:solidFill>
            <a:srgbClr val="FF0000">
              <a:alpha val="10196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40049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164" y="1563657"/>
            <a:ext cx="7993186" cy="4744779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86600" y="112423"/>
            <a:ext cx="2057400" cy="365125"/>
          </a:xfr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/>
          <a:lstStyle/>
          <a:p>
            <a:fld id="{1A45515F-EB52-4E87-99CC-4785D5D1149B}" type="slidenum">
              <a:rPr lang="zh-TW" altLang="en-US" sz="2800" b="1">
                <a:solidFill>
                  <a:schemeClr val="bg1"/>
                </a:solidFill>
                <a:ea typeface="微軟正黑體" panose="020B0604030504040204" pitchFamily="34" charset="-120"/>
              </a:rPr>
              <a:pPr/>
              <a:t>29</a:t>
            </a:fld>
            <a:endParaRPr lang="zh-TW" altLang="en-US" sz="2800" b="1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628650" y="294986"/>
            <a:ext cx="7813386" cy="831850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㊏ 詮釋</a:t>
            </a:r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資料欄位</a:t>
            </a:r>
          </a:p>
        </p:txBody>
      </p:sp>
      <p:sp>
        <p:nvSpPr>
          <p:cNvPr id="7" name="矩形 6"/>
          <p:cNvSpPr/>
          <p:nvPr/>
        </p:nvSpPr>
        <p:spPr>
          <a:xfrm>
            <a:off x="4955309" y="4833081"/>
            <a:ext cx="48352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步驟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：按下「套用」</a:t>
            </a:r>
            <a:endParaRPr lang="en-US" altLang="zh-TW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案：</a:t>
            </a:r>
            <a:endParaRPr lang="en-US" altLang="zh-TW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選項名稱為「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1-10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選取 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001-010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文件後之圖示</a:t>
            </a:r>
            <a:endParaRPr lang="en-US" altLang="zh-TW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 flipV="1">
            <a:off x="7008668" y="2539998"/>
            <a:ext cx="639041" cy="349221"/>
          </a:xfrm>
          <a:prstGeom prst="rect">
            <a:avLst/>
          </a:prstGeom>
          <a:solidFill>
            <a:srgbClr val="FF0000">
              <a:alpha val="10196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3443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027" y="1390362"/>
            <a:ext cx="8249158" cy="438236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86600" y="152826"/>
            <a:ext cx="2057400" cy="365125"/>
          </a:xfr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/>
          <a:lstStyle/>
          <a:p>
            <a:fld id="{1A45515F-EB52-4E87-99CC-4785D5D1149B}" type="slidenum">
              <a:rPr lang="zh-TW" altLang="en-US" sz="2800" b="1">
                <a:solidFill>
                  <a:schemeClr val="bg1"/>
                </a:solidFill>
                <a:ea typeface="微軟正黑體" panose="020B0604030504040204" pitchFamily="34" charset="-120"/>
              </a:rPr>
              <a:pPr/>
              <a:t>3</a:t>
            </a:fld>
            <a:endParaRPr lang="zh-TW" altLang="en-US" sz="2800" b="1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455027" y="402123"/>
            <a:ext cx="8249158" cy="861384"/>
          </a:xfrm>
          <a:prstGeom prst="rect">
            <a:avLst/>
          </a:prstGeom>
          <a:solidFill>
            <a:srgbClr val="FFC000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庫博介面</a:t>
            </a:r>
            <a:endParaRPr lang="zh-TW" altLang="en-US" sz="4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5027" y="1644073"/>
            <a:ext cx="5638529" cy="412865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093556" y="1644073"/>
            <a:ext cx="2610629" cy="412865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682082" y="2779208"/>
            <a:ext cx="345684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Ⓐ </a:t>
            </a:r>
            <a:r>
              <a:rPr lang="zh-TW" altLang="zh-TW" sz="1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標的語料庫</a:t>
            </a:r>
          </a:p>
          <a:p>
            <a:r>
              <a:rPr lang="zh-TW" altLang="zh-TW" sz="1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Ⓑ 詞頻列表</a:t>
            </a:r>
          </a:p>
          <a:p>
            <a:r>
              <a:rPr lang="zh-TW" altLang="zh-TW" sz="1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Ⓒ 關鍵詞索引</a:t>
            </a:r>
          </a:p>
          <a:p>
            <a:r>
              <a:rPr lang="en-US" altLang="zh-TW" sz="1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lang="zh-TW" altLang="zh-TW" sz="1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1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Ⓓ 搭配</a:t>
            </a:r>
            <a:r>
              <a:rPr lang="zh-TW" altLang="zh-TW" sz="1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詞</a:t>
            </a:r>
            <a:r>
              <a:rPr lang="en-US" altLang="zh-TW" sz="1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(N-grams</a:t>
            </a:r>
            <a:r>
              <a:rPr lang="zh-TW" altLang="zh-TW" sz="1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sz="1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詞」為</a:t>
            </a:r>
            <a:r>
              <a:rPr lang="zh-TW" altLang="zh-TW" sz="1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單位</a:t>
            </a:r>
            <a:r>
              <a:rPr lang="en-US" altLang="zh-TW" sz="1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Ⓚ</a:t>
            </a:r>
            <a:r>
              <a:rPr lang="zh-TW" altLang="zh-TW" sz="1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字串頻次</a:t>
            </a:r>
            <a:r>
              <a:rPr lang="en-US" altLang="zh-TW" sz="1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(N-grams</a:t>
            </a:r>
            <a:r>
              <a:rPr lang="zh-TW" altLang="zh-TW" sz="1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「字」為單位</a:t>
            </a:r>
            <a:r>
              <a:rPr lang="en-US" altLang="zh-TW" sz="1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sz="16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lang="zh-TW" altLang="zh-TW" sz="1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1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Ⓕ 共現頻</a:t>
            </a:r>
            <a:r>
              <a:rPr lang="zh-TW" altLang="zh-TW" sz="1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</a:t>
            </a:r>
            <a:r>
              <a:rPr lang="en-US" altLang="zh-TW" sz="1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詞彙</a:t>
            </a:r>
            <a:r>
              <a:rPr lang="zh-TW" altLang="zh-TW" sz="1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不必緊鄰</a:t>
            </a:r>
            <a:r>
              <a:rPr lang="en-US" altLang="zh-TW" sz="1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en-US" altLang="zh-TW" sz="1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sz="1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1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Ⓖ 共現分析</a:t>
            </a:r>
          </a:p>
          <a:p>
            <a:r>
              <a:rPr lang="zh-TW" altLang="zh-TW" sz="1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Ⓗ 共現組合</a:t>
            </a:r>
          </a:p>
          <a:p>
            <a:r>
              <a:rPr lang="en-US" altLang="zh-TW" sz="1600" dirty="0"/>
              <a:t> 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4186621" y="2598883"/>
            <a:ext cx="167011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zh-TW" sz="1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1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Ⓘ 詞語顯著性</a:t>
            </a:r>
          </a:p>
          <a:p>
            <a:r>
              <a:rPr lang="zh-TW" altLang="zh-TW" sz="1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Ⓙ 參照語料庫</a:t>
            </a:r>
          </a:p>
          <a:p>
            <a:r>
              <a:rPr lang="en-US" altLang="zh-TW" sz="1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lang="en-US" altLang="zh-TW" sz="16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Ⓔ</a:t>
            </a:r>
            <a:r>
              <a:rPr lang="en-US" altLang="zh-TW" sz="1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1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關鍵詞</a:t>
            </a:r>
            <a:r>
              <a:rPr lang="zh-TW" altLang="zh-TW" sz="1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分佈</a:t>
            </a:r>
            <a:r>
              <a:rPr lang="zh-TW" altLang="en-US" sz="1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endParaRPr lang="zh-TW" altLang="zh-TW" sz="1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Ⓛ</a:t>
            </a:r>
            <a:r>
              <a:rPr lang="zh-TW" altLang="zh-TW" sz="1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1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詞語趨勢</a:t>
            </a:r>
          </a:p>
          <a:p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5856739" y="2121830"/>
            <a:ext cx="2505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zh-TW" altLang="en-US" sz="4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工具</a:t>
            </a:r>
            <a:r>
              <a:rPr lang="zh-TW" altLang="zh-TW" sz="4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區</a:t>
            </a:r>
            <a:endParaRPr lang="en-US" altLang="zh-TW" sz="40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600" dirty="0"/>
              <a:t> 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2108236" y="2071322"/>
            <a:ext cx="2466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4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功能區</a:t>
            </a:r>
            <a:endParaRPr lang="zh-TW" altLang="en-US" sz="4000" dirty="0">
              <a:solidFill>
                <a:srgbClr val="C0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492724" y="2864284"/>
            <a:ext cx="19534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㊐ 詞典編輯</a:t>
            </a:r>
          </a:p>
          <a:p>
            <a:r>
              <a:rPr lang="zh-TW" altLang="zh-TW" sz="1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㊊ 更正斷詞列表</a:t>
            </a:r>
          </a:p>
          <a:p>
            <a:r>
              <a:rPr lang="zh-TW" altLang="zh-TW" sz="1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㊎ 停用詞</a:t>
            </a:r>
          </a:p>
          <a:p>
            <a:r>
              <a:rPr lang="zh-TW" altLang="zh-TW" sz="1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㊍ 同類詞</a:t>
            </a:r>
          </a:p>
          <a:p>
            <a:r>
              <a:rPr lang="zh-TW" altLang="zh-TW" sz="1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㊌ 文檔</a:t>
            </a:r>
            <a:r>
              <a:rPr lang="zh-TW" altLang="zh-TW" sz="1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檢視</a:t>
            </a:r>
            <a:endParaRPr lang="en-US" altLang="zh-TW" sz="16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zh-TW" sz="1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1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㊋ 共現觀察</a:t>
            </a:r>
          </a:p>
          <a:p>
            <a:r>
              <a:rPr lang="zh-TW" altLang="zh-TW" sz="1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㊏ 詮釋資料欄位</a:t>
            </a:r>
          </a:p>
          <a:p>
            <a:r>
              <a:rPr lang="zh-TW" altLang="zh-TW" sz="1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㊣ 英文</a:t>
            </a:r>
            <a:r>
              <a:rPr lang="zh-TW" altLang="zh-TW" sz="1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變形</a:t>
            </a:r>
            <a:endParaRPr lang="zh-TW" altLang="zh-TW" sz="1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 flipV="1">
            <a:off x="455027" y="1644072"/>
            <a:ext cx="4625856" cy="234497"/>
          </a:xfrm>
          <a:prstGeom prst="rect">
            <a:avLst/>
          </a:prstGeom>
          <a:solidFill>
            <a:srgbClr val="FF0000">
              <a:alpha val="14902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 flipV="1">
            <a:off x="6116967" y="1679245"/>
            <a:ext cx="2587217" cy="199324"/>
          </a:xfrm>
          <a:prstGeom prst="rect">
            <a:avLst/>
          </a:prstGeom>
          <a:solidFill>
            <a:srgbClr val="FF0000">
              <a:alpha val="14902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908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1804" y="1289769"/>
            <a:ext cx="7620392" cy="4007056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86600" y="132053"/>
            <a:ext cx="2057400" cy="365125"/>
          </a:xfr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/>
          <a:lstStyle/>
          <a:p>
            <a:fld id="{1A45515F-EB52-4E87-99CC-4785D5D1149B}" type="slidenum">
              <a:rPr lang="zh-TW" altLang="en-US" sz="2800" b="1">
                <a:solidFill>
                  <a:schemeClr val="bg1"/>
                </a:solidFill>
                <a:ea typeface="微軟正黑體" panose="020B0604030504040204" pitchFamily="34" charset="-120"/>
              </a:rPr>
              <a:pPr/>
              <a:t>30</a:t>
            </a:fld>
            <a:endParaRPr lang="zh-TW" altLang="en-US" sz="2800" b="1" dirty="0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628650" y="294986"/>
            <a:ext cx="7813386" cy="831850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㊏ 詮釋</a:t>
            </a:r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資料欄位</a:t>
            </a:r>
          </a:p>
        </p:txBody>
      </p:sp>
      <p:sp>
        <p:nvSpPr>
          <p:cNvPr id="7" name="矩形 6"/>
          <p:cNvSpPr/>
          <p:nvPr/>
        </p:nvSpPr>
        <p:spPr>
          <a:xfrm flipV="1">
            <a:off x="4286390" y="1853622"/>
            <a:ext cx="632114" cy="3260437"/>
          </a:xfrm>
          <a:prstGeom prst="rect">
            <a:avLst/>
          </a:prstGeom>
          <a:solidFill>
            <a:srgbClr val="FF0000">
              <a:alpha val="10196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5802167" y="2377661"/>
            <a:ext cx="2576946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步驟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：檢查、修改</a:t>
            </a:r>
            <a:endParaRPr lang="en-US" altLang="zh-TW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在「標的語料庫」中，檢查類別名稱和文章類別歸屬</a:t>
            </a:r>
            <a:endParaRPr lang="en-US" altLang="zh-TW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如有錯誤，可以直接在欄位中修改</a:t>
            </a:r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804" y="5427031"/>
            <a:ext cx="5734345" cy="1035103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 flipV="1">
            <a:off x="4286390" y="5837380"/>
            <a:ext cx="1116883" cy="212438"/>
          </a:xfrm>
          <a:prstGeom prst="rect">
            <a:avLst/>
          </a:prstGeom>
          <a:solidFill>
            <a:srgbClr val="FF0000">
              <a:alpha val="10196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單箭頭接點 11"/>
          <p:cNvCxnSpPr/>
          <p:nvPr/>
        </p:nvCxnSpPr>
        <p:spPr>
          <a:xfrm flipH="1">
            <a:off x="5070764" y="4156364"/>
            <a:ext cx="997527" cy="157018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flipH="1">
            <a:off x="4918504" y="3078682"/>
            <a:ext cx="1156953" cy="626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931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1755" t="19078" r="25559" b="23017"/>
          <a:stretch/>
        </p:blipFill>
        <p:spPr>
          <a:xfrm>
            <a:off x="508578" y="1925783"/>
            <a:ext cx="7813386" cy="4059758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71591" y="84139"/>
            <a:ext cx="2057400" cy="365125"/>
          </a:xfr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/>
          <a:lstStyle/>
          <a:p>
            <a:fld id="{1A45515F-EB52-4E87-99CC-4785D5D1149B}" type="slidenum">
              <a:rPr lang="zh-TW" altLang="en-US" sz="2800" b="1">
                <a:solidFill>
                  <a:schemeClr val="bg1"/>
                </a:solidFill>
                <a:ea typeface="微軟正黑體" panose="020B0604030504040204" pitchFamily="34" charset="-120"/>
              </a:rPr>
              <a:pPr/>
              <a:t>31</a:t>
            </a:fld>
            <a:endParaRPr lang="zh-TW" altLang="en-US" sz="2800" b="1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628650" y="1093933"/>
            <a:ext cx="7813386" cy="831850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㊏ 詮釋</a:t>
            </a:r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資料欄位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2383270" y="2295968"/>
            <a:ext cx="3897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在「詞語趨勢」功能之「詮釋資料」選項中，選擇「類別名稱」</a:t>
            </a:r>
            <a:endParaRPr lang="en-US" altLang="zh-TW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本案：「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回合」</a:t>
            </a:r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628650" y="388877"/>
            <a:ext cx="7813386" cy="705056"/>
          </a:xfrm>
          <a:prstGeom prst="rect">
            <a:avLst/>
          </a:prstGeom>
          <a:solidFill>
            <a:srgbClr val="FFC000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zh-TW" sz="4000" b="1" dirty="0">
                <a:solidFill>
                  <a:schemeClr val="accent5">
                    <a:lumMod val="50000"/>
                  </a:schemeClr>
                </a:solidFill>
              </a:rPr>
              <a:t>Ⓛ</a:t>
            </a:r>
            <a:r>
              <a:rPr lang="zh-TW" altLang="en-US" sz="40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詞語趨勢</a:t>
            </a:r>
          </a:p>
        </p:txBody>
      </p:sp>
      <p:pic>
        <p:nvPicPr>
          <p:cNvPr id="11" name="內容版面配置區 4"/>
          <p:cNvPicPr>
            <a:picLocks noChangeAspect="1"/>
          </p:cNvPicPr>
          <p:nvPr/>
        </p:nvPicPr>
        <p:blipFill rotWithShape="1">
          <a:blip r:embed="rId4"/>
          <a:srcRect l="12390" t="18964" r="40925" b="22663"/>
          <a:stretch/>
        </p:blipFill>
        <p:spPr>
          <a:xfrm>
            <a:off x="628650" y="3335895"/>
            <a:ext cx="5986607" cy="3295814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12" name="文字方塊 11"/>
          <p:cNvSpPr txBox="1"/>
          <p:nvPr/>
        </p:nvSpPr>
        <p:spPr>
          <a:xfrm>
            <a:off x="5015345" y="3703782"/>
            <a:ext cx="30849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詞語趨勢顯示</a:t>
            </a:r>
            <a:endParaRPr lang="en-US" altLang="zh-TW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同類詞顯示方式選擇：</a:t>
            </a:r>
            <a:endParaRPr lang="en-US" altLang="zh-TW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同類詞「合併」統計</a:t>
            </a:r>
            <a:endParaRPr lang="en-US" altLang="zh-TW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同類詞「分別」統計</a:t>
            </a:r>
            <a:endParaRPr lang="en-US" altLang="zh-TW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兩者皆顯示</a:t>
            </a:r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 flipV="1">
            <a:off x="1266387" y="6143288"/>
            <a:ext cx="4875795" cy="210140"/>
          </a:xfrm>
          <a:prstGeom prst="rect">
            <a:avLst/>
          </a:prstGeom>
          <a:solidFill>
            <a:srgbClr val="FF0000">
              <a:alpha val="10196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1709017" y="5455807"/>
            <a:ext cx="3029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案例：</a:t>
            </a:r>
            <a:endParaRPr lang="en-US" altLang="zh-TW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回合」類別之選項</a:t>
            </a:r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6" name="直線單箭頭接點 15"/>
          <p:cNvCxnSpPr/>
          <p:nvPr/>
        </p:nvCxnSpPr>
        <p:spPr>
          <a:xfrm flipH="1">
            <a:off x="1690544" y="5778972"/>
            <a:ext cx="18473" cy="36431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5561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650" y="1853047"/>
            <a:ext cx="7878042" cy="5004953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86600" y="135887"/>
            <a:ext cx="2057400" cy="365125"/>
          </a:xfr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/>
          <a:lstStyle/>
          <a:p>
            <a:fld id="{1A45515F-EB52-4E87-99CC-4785D5D1149B}" type="slidenum">
              <a:rPr lang="zh-TW" altLang="en-US" sz="2800" b="1">
                <a:solidFill>
                  <a:schemeClr val="bg1"/>
                </a:solidFill>
                <a:ea typeface="微軟正黑體" panose="020B0604030504040204" pitchFamily="34" charset="-120"/>
              </a:rPr>
              <a:pPr/>
              <a:t>32</a:t>
            </a:fld>
            <a:endParaRPr lang="zh-TW" altLang="en-US" sz="2800" b="1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628650" y="1106056"/>
            <a:ext cx="7813386" cy="831850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㊏ 詮釋</a:t>
            </a:r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資料欄位</a:t>
            </a: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628650" y="388877"/>
            <a:ext cx="7813386" cy="705056"/>
          </a:xfrm>
          <a:prstGeom prst="rect">
            <a:avLst/>
          </a:prstGeom>
          <a:solidFill>
            <a:srgbClr val="FFC000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zh-TW" sz="4000" b="1" dirty="0">
                <a:solidFill>
                  <a:schemeClr val="accent5">
                    <a:lumMod val="50000"/>
                  </a:schemeClr>
                </a:solidFill>
              </a:rPr>
              <a:t>Ⓛ</a:t>
            </a:r>
            <a:r>
              <a:rPr lang="zh-TW" altLang="en-US" sz="40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詞語趨勢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5089236" y="2697020"/>
            <a:ext cx="335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本案：</a:t>
            </a:r>
            <a:endParaRPr lang="en-US" altLang="zh-TW" sz="20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詞彙「寶玉 林黛玉</a:t>
            </a:r>
            <a:r>
              <a:rPr lang="en-US" altLang="zh-TW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紫鵑」</a:t>
            </a:r>
            <a:endParaRPr lang="en-US" altLang="zh-TW" sz="20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啟用同類詞</a:t>
            </a:r>
            <a:endParaRPr lang="en-US" altLang="zh-TW" sz="20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顯示同類詞合併統計</a:t>
            </a:r>
            <a:endParaRPr lang="zh-TW" altLang="en-US" sz="2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 flipV="1">
            <a:off x="7527636" y="6576288"/>
            <a:ext cx="914400" cy="281711"/>
          </a:xfrm>
          <a:prstGeom prst="rect">
            <a:avLst/>
          </a:prstGeom>
          <a:solidFill>
            <a:srgbClr val="FF0000">
              <a:alpha val="10196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單箭頭接點 11"/>
          <p:cNvCxnSpPr/>
          <p:nvPr/>
        </p:nvCxnSpPr>
        <p:spPr>
          <a:xfrm>
            <a:off x="6991637" y="6717143"/>
            <a:ext cx="535999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3341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86600" y="115096"/>
            <a:ext cx="2057400" cy="365125"/>
          </a:xfr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/>
          <a:lstStyle/>
          <a:p>
            <a:fld id="{1A45515F-EB52-4E87-99CC-4785D5D1149B}" type="slidenum">
              <a:rPr lang="zh-TW" altLang="en-US" sz="2800" b="1">
                <a:solidFill>
                  <a:schemeClr val="bg1"/>
                </a:solidFill>
                <a:ea typeface="微軟正黑體" panose="020B0604030504040204" pitchFamily="34" charset="-120"/>
              </a:rPr>
              <a:pPr/>
              <a:t>33</a:t>
            </a:fld>
            <a:endParaRPr lang="zh-TW" altLang="en-US" sz="2800" b="1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628650" y="388877"/>
            <a:ext cx="7813386" cy="705056"/>
          </a:xfrm>
          <a:prstGeom prst="rect">
            <a:avLst/>
          </a:prstGeom>
          <a:solidFill>
            <a:srgbClr val="FFC000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練習題</a:t>
            </a:r>
            <a:endParaRPr lang="zh-TW" altLang="en-US" sz="4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38267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內容版面配置區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683" t="11377" r="35283" b="22638"/>
          <a:stretch/>
        </p:blipFill>
        <p:spPr>
          <a:xfrm>
            <a:off x="628648" y="1078840"/>
            <a:ext cx="7806548" cy="5080285"/>
          </a:xfrm>
          <a:prstGeom prst="rect">
            <a:avLst/>
          </a:prstGeom>
          <a:ln w="28575">
            <a:solidFill>
              <a:schemeClr val="accent5"/>
            </a:solidFill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34001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02896" y="112423"/>
            <a:ext cx="2057400" cy="365125"/>
          </a:xfr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/>
          <a:lstStyle/>
          <a:p>
            <a:fld id="{1A45515F-EB52-4E87-99CC-4785D5D1149B}" type="slidenum">
              <a:rPr lang="zh-TW" altLang="en-US" sz="2800" b="1">
                <a:solidFill>
                  <a:schemeClr val="bg1"/>
                </a:solidFill>
                <a:ea typeface="微軟正黑體" panose="020B0604030504040204" pitchFamily="34" charset="-120"/>
              </a:rPr>
              <a:pPr/>
              <a:t>4</a:t>
            </a:fld>
            <a:endParaRPr lang="zh-TW" altLang="en-US" sz="2800" b="1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628649" y="294986"/>
            <a:ext cx="7824735" cy="783854"/>
          </a:xfrm>
          <a:prstGeom prst="rect">
            <a:avLst/>
          </a:prstGeom>
          <a:solidFill>
            <a:srgbClr val="FFC000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zh-TW" b="1" dirty="0" smtClean="0">
                <a:solidFill>
                  <a:schemeClr val="accent5">
                    <a:lumMod val="50000"/>
                  </a:schemeClr>
                </a:solidFill>
              </a:rPr>
              <a:t>Ⓐ</a:t>
            </a:r>
            <a:r>
              <a:rPr lang="en-US" altLang="zh-TW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en-US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建置</a:t>
            </a:r>
            <a:r>
              <a:rPr lang="zh-TW" altLang="zh-TW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標的語料庫</a:t>
            </a:r>
            <a:endParaRPr lang="zh-TW" altLang="en-US" sz="4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628647" y="1915444"/>
            <a:ext cx="5406390" cy="3744991"/>
            <a:chOff x="628651" y="1878568"/>
            <a:chExt cx="5406390" cy="3744991"/>
          </a:xfrm>
        </p:grpSpPr>
        <p:sp>
          <p:nvSpPr>
            <p:cNvPr id="12" name="矩形 11"/>
            <p:cNvSpPr/>
            <p:nvPr/>
          </p:nvSpPr>
          <p:spPr>
            <a:xfrm>
              <a:off x="628651" y="1878568"/>
              <a:ext cx="1013065" cy="252602"/>
            </a:xfrm>
            <a:prstGeom prst="rect">
              <a:avLst/>
            </a:prstGeom>
            <a:solidFill>
              <a:srgbClr val="FF0000">
                <a:alpha val="14902"/>
              </a:srgb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2114321" y="4367783"/>
              <a:ext cx="1976965" cy="303418"/>
            </a:xfrm>
            <a:prstGeom prst="rect">
              <a:avLst/>
            </a:prstGeom>
            <a:solidFill>
              <a:srgbClr val="FF0000">
                <a:alpha val="14902"/>
              </a:srgb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5065649" y="4376949"/>
              <a:ext cx="969392" cy="1246610"/>
            </a:xfrm>
            <a:prstGeom prst="rect">
              <a:avLst/>
            </a:prstGeom>
            <a:solidFill>
              <a:srgbClr val="FF0000">
                <a:alpha val="14902"/>
              </a:srgb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0" name="文字方塊 9"/>
          <p:cNvSpPr txBox="1"/>
          <p:nvPr/>
        </p:nvSpPr>
        <p:spPr>
          <a:xfrm>
            <a:off x="3621024" y="1017694"/>
            <a:ext cx="2935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002060"/>
                </a:solidFill>
              </a:rPr>
              <a:t>(Target Corpus)</a:t>
            </a:r>
            <a:endParaRPr lang="zh-TW" altLang="en-US" sz="2800" b="1" dirty="0">
              <a:solidFill>
                <a:srgbClr val="00206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28646" y="1626246"/>
            <a:ext cx="360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 smtClean="0">
                <a:solidFill>
                  <a:srgbClr val="C00000"/>
                </a:solidFill>
                <a:ea typeface="微軟正黑體" panose="020B0604030504040204" pitchFamily="34" charset="-120"/>
              </a:rPr>
              <a:t>1</a:t>
            </a:r>
            <a:endParaRPr lang="zh-TW" altLang="en-US" sz="4800" b="1" dirty="0">
              <a:solidFill>
                <a:srgbClr val="C00000"/>
              </a:solidFill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159048" y="3730127"/>
            <a:ext cx="360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>
                <a:solidFill>
                  <a:srgbClr val="C00000"/>
                </a:solidFill>
                <a:ea typeface="微軟正黑體" panose="020B0604030504040204" pitchFamily="34" charset="-120"/>
              </a:rPr>
              <a:t>2</a:t>
            </a:r>
            <a:endParaRPr lang="zh-TW" altLang="en-US" sz="4800" b="1" dirty="0">
              <a:solidFill>
                <a:srgbClr val="C00000"/>
              </a:solidFill>
              <a:ea typeface="微軟正黑體" panose="020B0604030504040204" pitchFamily="34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4994127" y="3727714"/>
            <a:ext cx="360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>
                <a:solidFill>
                  <a:srgbClr val="C00000"/>
                </a:solidFill>
                <a:ea typeface="微軟正黑體" panose="020B0604030504040204" pitchFamily="34" charset="-120"/>
              </a:rPr>
              <a:t>3</a:t>
            </a:r>
            <a:endParaRPr lang="zh-TW" altLang="en-US" sz="4800" b="1" dirty="0">
              <a:solidFill>
                <a:srgbClr val="C00000"/>
              </a:solidFill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151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34001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33" t="1248" r="825" b="986"/>
          <a:stretch/>
        </p:blipFill>
        <p:spPr>
          <a:xfrm>
            <a:off x="627427" y="1078841"/>
            <a:ext cx="7495072" cy="513528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02896" y="112423"/>
            <a:ext cx="2057400" cy="365125"/>
          </a:xfr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/>
          <a:lstStyle/>
          <a:p>
            <a:fld id="{1A45515F-EB52-4E87-99CC-4785D5D1149B}" type="slidenum">
              <a:rPr lang="zh-TW" altLang="en-US" sz="2800" b="1">
                <a:solidFill>
                  <a:schemeClr val="bg1"/>
                </a:solidFill>
                <a:ea typeface="微軟正黑體" panose="020B0604030504040204" pitchFamily="34" charset="-120"/>
              </a:rPr>
              <a:pPr/>
              <a:t>5</a:t>
            </a:fld>
            <a:endParaRPr lang="zh-TW" altLang="en-US" sz="2800" b="1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628650" y="294986"/>
            <a:ext cx="7557926" cy="713715"/>
          </a:xfrm>
          <a:prstGeom prst="rect">
            <a:avLst/>
          </a:prstGeom>
          <a:solidFill>
            <a:srgbClr val="FFC000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zh-TW" b="1" dirty="0" smtClean="0">
                <a:solidFill>
                  <a:schemeClr val="accent5">
                    <a:lumMod val="50000"/>
                  </a:schemeClr>
                </a:solidFill>
              </a:rPr>
              <a:t>Ⓐ</a:t>
            </a:r>
            <a:r>
              <a:rPr lang="en-US" altLang="zh-TW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zh-TW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標的語料庫</a:t>
            </a:r>
            <a:endParaRPr lang="zh-TW" altLang="en-US" sz="4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621024" y="1017694"/>
            <a:ext cx="2935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002060"/>
                </a:solidFill>
              </a:rPr>
              <a:t>(Target Corpus)</a:t>
            </a:r>
            <a:endParaRPr lang="zh-TW" alt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 flipV="1">
            <a:off x="627427" y="2020131"/>
            <a:ext cx="7380500" cy="234497"/>
          </a:xfrm>
          <a:prstGeom prst="rect">
            <a:avLst/>
          </a:prstGeom>
          <a:solidFill>
            <a:srgbClr val="FF0000">
              <a:alpha val="14902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3424600" y="1775816"/>
            <a:ext cx="473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  <a:ea typeface="微軟正黑體" panose="020B0604030504040204" pitchFamily="34" charset="-120"/>
              </a:rPr>
              <a:t>詞</a:t>
            </a:r>
            <a:endParaRPr lang="zh-TW" altLang="en-US" b="1" dirty="0">
              <a:solidFill>
                <a:srgbClr val="C00000"/>
              </a:solidFill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857599" y="1765325"/>
            <a:ext cx="640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  <a:ea typeface="微軟正黑體" panose="020B0604030504040204" pitchFamily="34" charset="-120"/>
              </a:rPr>
              <a:t>段落</a:t>
            </a:r>
            <a:endParaRPr lang="zh-TW" altLang="en-US" b="1" dirty="0">
              <a:solidFill>
                <a:srgbClr val="C00000"/>
              </a:solidFill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498109" y="1754834"/>
            <a:ext cx="1283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  <a:ea typeface="微軟正黑體" panose="020B0604030504040204" pitchFamily="34" charset="-120"/>
              </a:rPr>
              <a:t>檔案路徑</a:t>
            </a:r>
            <a:endParaRPr lang="zh-TW" altLang="en-US" b="1" dirty="0">
              <a:solidFill>
                <a:srgbClr val="C00000"/>
              </a:solidFill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084065" y="1745039"/>
            <a:ext cx="1283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  <a:ea typeface="微軟正黑體" panose="020B0604030504040204" pitchFamily="34" charset="-120"/>
              </a:rPr>
              <a:t>標題</a:t>
            </a:r>
            <a:endParaRPr lang="zh-TW" altLang="en-US" b="1" dirty="0">
              <a:solidFill>
                <a:srgbClr val="C00000"/>
              </a:solidFill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9413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055" y="1582042"/>
            <a:ext cx="7529652" cy="4811448"/>
          </a:xfrm>
          <a:prstGeom prst="rect">
            <a:avLst/>
          </a:prstGeom>
          <a:ln w="28575">
            <a:solidFill>
              <a:schemeClr val="accent5"/>
            </a:solidFill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34001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86600" y="170224"/>
            <a:ext cx="2057400" cy="365125"/>
          </a:xfr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/>
          <a:lstStyle/>
          <a:p>
            <a:fld id="{1A45515F-EB52-4E87-99CC-4785D5D1149B}" type="slidenum">
              <a:rPr lang="zh-TW" altLang="en-US" sz="2800" b="1">
                <a:solidFill>
                  <a:schemeClr val="bg1"/>
                </a:solidFill>
                <a:ea typeface="微軟正黑體" panose="020B0604030504040204" pitchFamily="34" charset="-120"/>
              </a:rPr>
              <a:pPr/>
              <a:t>6</a:t>
            </a:fld>
            <a:endParaRPr lang="zh-TW" altLang="en-US" sz="2800" b="1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655781" y="366736"/>
            <a:ext cx="7557926" cy="1156861"/>
          </a:xfrm>
          <a:prstGeom prst="rect">
            <a:avLst/>
          </a:prstGeom>
          <a:solidFill>
            <a:srgbClr val="FFC000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zh-TW" b="1" dirty="0">
                <a:solidFill>
                  <a:schemeClr val="accent5">
                    <a:lumMod val="50000"/>
                  </a:schemeClr>
                </a:solidFill>
              </a:rPr>
              <a:t>Ⓑ</a:t>
            </a:r>
            <a:r>
              <a:rPr lang="zh-TW" altLang="en-US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詞頻列表</a:t>
            </a:r>
          </a:p>
        </p:txBody>
      </p:sp>
      <p:sp>
        <p:nvSpPr>
          <p:cNvPr id="15" name="矩形 14"/>
          <p:cNvSpPr/>
          <p:nvPr/>
        </p:nvSpPr>
        <p:spPr>
          <a:xfrm flipV="1">
            <a:off x="684054" y="6030004"/>
            <a:ext cx="2825764" cy="305041"/>
          </a:xfrm>
          <a:prstGeom prst="rect">
            <a:avLst/>
          </a:prstGeom>
          <a:solidFill>
            <a:srgbClr val="FF0000">
              <a:alpha val="14902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 flipV="1">
            <a:off x="7187184" y="6030004"/>
            <a:ext cx="1000366" cy="330202"/>
          </a:xfrm>
          <a:prstGeom prst="rect">
            <a:avLst/>
          </a:prstGeom>
          <a:solidFill>
            <a:srgbClr val="FF0000">
              <a:alpha val="14902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 flipV="1">
            <a:off x="684054" y="2421887"/>
            <a:ext cx="3732498" cy="219458"/>
          </a:xfrm>
          <a:prstGeom prst="rect">
            <a:avLst/>
          </a:prstGeom>
          <a:solidFill>
            <a:srgbClr val="FF0000">
              <a:alpha val="14902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4572000" y="2644857"/>
            <a:ext cx="3207093" cy="2308324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詞 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term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詞頻 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term frequencies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文件頻次 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doc frequencies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詞種 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詞次 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token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匯出目前列表</a:t>
            </a:r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493374" y="1181932"/>
            <a:ext cx="5193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rgbClr val="002060"/>
                </a:solidFill>
              </a:rPr>
              <a:t>words list, term frequencies, doc frequencies</a:t>
            </a:r>
            <a:endParaRPr lang="zh-TW" altLang="en-US" sz="2000" b="1" dirty="0">
              <a:solidFill>
                <a:srgbClr val="00206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22309" y="2116117"/>
            <a:ext cx="360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 smtClean="0">
                <a:solidFill>
                  <a:srgbClr val="C00000"/>
                </a:solidFill>
                <a:ea typeface="微軟正黑體" panose="020B0604030504040204" pitchFamily="34" charset="-120"/>
              </a:rPr>
              <a:t>1</a:t>
            </a:r>
            <a:endParaRPr lang="zh-TW" altLang="en-US" sz="4800" b="1" dirty="0">
              <a:solidFill>
                <a:srgbClr val="C00000"/>
              </a:solidFill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341704" y="2641345"/>
            <a:ext cx="360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 smtClean="0">
                <a:solidFill>
                  <a:srgbClr val="C00000"/>
                </a:solidFill>
                <a:ea typeface="微軟正黑體" panose="020B0604030504040204" pitchFamily="34" charset="-120"/>
              </a:rPr>
              <a:t>1</a:t>
            </a:r>
            <a:endParaRPr lang="zh-TW" altLang="en-US" sz="4800" b="1" dirty="0">
              <a:solidFill>
                <a:srgbClr val="C00000"/>
              </a:solidFill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59868" y="5684727"/>
            <a:ext cx="360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>
                <a:solidFill>
                  <a:srgbClr val="C00000"/>
                </a:solidFill>
                <a:ea typeface="微軟正黑體" panose="020B0604030504040204" pitchFamily="34" charset="-120"/>
              </a:rPr>
              <a:t>2</a:t>
            </a:r>
            <a:endParaRPr lang="zh-TW" altLang="en-US" sz="4800" b="1" dirty="0">
              <a:solidFill>
                <a:srgbClr val="C00000"/>
              </a:solidFill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276743" y="3595255"/>
            <a:ext cx="360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>
                <a:solidFill>
                  <a:srgbClr val="C00000"/>
                </a:solidFill>
                <a:ea typeface="微軟正黑體" panose="020B0604030504040204" pitchFamily="34" charset="-120"/>
              </a:rPr>
              <a:t>2</a:t>
            </a:r>
            <a:endParaRPr lang="zh-TW" altLang="en-US" sz="4800" b="1" dirty="0">
              <a:solidFill>
                <a:srgbClr val="C00000"/>
              </a:solidFill>
              <a:ea typeface="微軟正黑體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6794981" y="5689788"/>
            <a:ext cx="360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 smtClean="0">
                <a:solidFill>
                  <a:srgbClr val="C00000"/>
                </a:solidFill>
                <a:ea typeface="微軟正黑體" panose="020B0604030504040204" pitchFamily="34" charset="-120"/>
              </a:rPr>
              <a:t>3</a:t>
            </a:r>
            <a:endParaRPr lang="zh-TW" altLang="en-US" sz="4800" b="1" dirty="0">
              <a:solidFill>
                <a:srgbClr val="C00000"/>
              </a:solidFill>
              <a:ea typeface="微軟正黑體" panose="020B0604030504040204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4268771" y="4384158"/>
            <a:ext cx="360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 smtClean="0">
                <a:solidFill>
                  <a:srgbClr val="C00000"/>
                </a:solidFill>
                <a:ea typeface="微軟正黑體" panose="020B0604030504040204" pitchFamily="34" charset="-120"/>
              </a:rPr>
              <a:t>3</a:t>
            </a:r>
            <a:endParaRPr lang="zh-TW" altLang="en-US" sz="4800" b="1" dirty="0">
              <a:solidFill>
                <a:srgbClr val="C00000"/>
              </a:solidFill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343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63"/>
          <a:stretch/>
        </p:blipFill>
        <p:spPr>
          <a:xfrm>
            <a:off x="655780" y="1444752"/>
            <a:ext cx="7623158" cy="4886508"/>
          </a:xfrm>
          <a:prstGeom prst="rect">
            <a:avLst/>
          </a:prstGeom>
          <a:ln w="28575">
            <a:solidFill>
              <a:schemeClr val="accent5"/>
            </a:solidFill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34001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86600" y="170224"/>
            <a:ext cx="2057400" cy="365125"/>
          </a:xfr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/>
          <a:lstStyle/>
          <a:p>
            <a:fld id="{1A45515F-EB52-4E87-99CC-4785D5D1149B}" type="slidenum">
              <a:rPr lang="zh-TW" altLang="en-US" sz="2800" b="1">
                <a:solidFill>
                  <a:schemeClr val="bg1"/>
                </a:solidFill>
                <a:ea typeface="微軟正黑體" panose="020B0604030504040204" pitchFamily="34" charset="-120"/>
              </a:rPr>
              <a:pPr/>
              <a:t>7</a:t>
            </a:fld>
            <a:endParaRPr lang="zh-TW" altLang="en-US" sz="2800" b="1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628650" y="466399"/>
            <a:ext cx="7650288" cy="953182"/>
          </a:xfrm>
          <a:prstGeom prst="rect">
            <a:avLst/>
          </a:prstGeom>
          <a:solidFill>
            <a:srgbClr val="FFC000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zh-TW" b="1" dirty="0">
                <a:solidFill>
                  <a:schemeClr val="accent5">
                    <a:lumMod val="50000"/>
                  </a:schemeClr>
                </a:solidFill>
              </a:rPr>
              <a:t>Ⓑ</a:t>
            </a:r>
            <a:r>
              <a:rPr lang="zh-TW" altLang="en-US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詞頻</a:t>
            </a:r>
            <a:r>
              <a:rPr lang="zh-TW" altLang="en-US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列表之</a:t>
            </a:r>
            <a:r>
              <a:rPr lang="zh-TW" altLang="en-US" sz="4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搜尋</a:t>
            </a:r>
            <a:endParaRPr lang="en-US" altLang="zh-TW" sz="4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內容版面配置區 4"/>
          <p:cNvPicPr>
            <a:picLocks noChangeAspect="1"/>
          </p:cNvPicPr>
          <p:nvPr/>
        </p:nvPicPr>
        <p:blipFill rotWithShape="1">
          <a:blip r:embed="rId3"/>
          <a:srcRect l="8256" t="18752" r="86001" b="70210"/>
          <a:stretch/>
        </p:blipFill>
        <p:spPr>
          <a:xfrm>
            <a:off x="4301829" y="2867906"/>
            <a:ext cx="1143844" cy="1236964"/>
          </a:xfrm>
          <a:prstGeom prst="rect">
            <a:avLst/>
          </a:prstGeom>
        </p:spPr>
      </p:pic>
      <p:pic>
        <p:nvPicPr>
          <p:cNvPr id="12" name="內容版面配置區 6"/>
          <p:cNvPicPr>
            <a:picLocks noChangeAspect="1"/>
          </p:cNvPicPr>
          <p:nvPr/>
        </p:nvPicPr>
        <p:blipFill rotWithShape="1">
          <a:blip r:embed="rId4"/>
          <a:srcRect l="14062" t="18540" r="79968" b="68001"/>
          <a:stretch/>
        </p:blipFill>
        <p:spPr>
          <a:xfrm>
            <a:off x="4301829" y="4307166"/>
            <a:ext cx="1222967" cy="150069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 flipV="1">
            <a:off x="655780" y="2137844"/>
            <a:ext cx="4217971" cy="276171"/>
          </a:xfrm>
          <a:prstGeom prst="rect">
            <a:avLst/>
          </a:prstGeom>
          <a:solidFill>
            <a:srgbClr val="FF0000">
              <a:alpha val="10196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 flipV="1">
            <a:off x="4301828" y="2867903"/>
            <a:ext cx="1143845" cy="2939953"/>
          </a:xfrm>
          <a:prstGeom prst="rect">
            <a:avLst/>
          </a:prstGeom>
          <a:solidFill>
            <a:srgbClr val="FF0000">
              <a:alpha val="10196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 flipV="1">
            <a:off x="655781" y="2439186"/>
            <a:ext cx="862123" cy="242882"/>
          </a:xfrm>
          <a:prstGeom prst="rect">
            <a:avLst/>
          </a:prstGeom>
          <a:solidFill>
            <a:srgbClr val="00B050">
              <a:alpha val="10196"/>
            </a:srgb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3154680" y="1478370"/>
            <a:ext cx="5124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rgbClr val="002060"/>
                </a:solidFill>
              </a:rPr>
              <a:t>words list, term frequencies, doc frequencies</a:t>
            </a:r>
            <a:endParaRPr lang="zh-TW" altLang="en-US" sz="2000" b="1" dirty="0">
              <a:solidFill>
                <a:srgbClr val="00206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5716809" y="2950708"/>
            <a:ext cx="236500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搜尋：詞、詞頻、文件頻次</a:t>
            </a:r>
            <a:endParaRPr lang="en-US" altLang="zh-TW" sz="20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選項：精密比對、子字串比對、開頭、結尾</a:t>
            </a:r>
            <a:endParaRPr lang="en-US" altLang="zh-TW" sz="20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3577039" y="1897971"/>
            <a:ext cx="328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>
                <a:solidFill>
                  <a:srgbClr val="C00000"/>
                </a:solidFill>
                <a:ea typeface="微軟正黑體" panose="020B0604030504040204" pitchFamily="34" charset="-120"/>
              </a:rPr>
              <a:t>1</a:t>
            </a:r>
            <a:endParaRPr lang="zh-TW" altLang="en-US" sz="4800" b="1" dirty="0">
              <a:solidFill>
                <a:srgbClr val="C00000"/>
              </a:solidFill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5467136" y="3112314"/>
            <a:ext cx="360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>
                <a:solidFill>
                  <a:srgbClr val="C00000"/>
                </a:solidFill>
                <a:ea typeface="微軟正黑體" panose="020B0604030504040204" pitchFamily="34" charset="-120"/>
              </a:rPr>
              <a:t>1</a:t>
            </a:r>
            <a:endParaRPr lang="zh-TW" altLang="en-US" sz="4800" b="1" dirty="0">
              <a:solidFill>
                <a:srgbClr val="C00000"/>
              </a:solidFill>
              <a:ea typeface="微軟正黑體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561091" y="1608189"/>
            <a:ext cx="360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 smtClean="0">
                <a:solidFill>
                  <a:srgbClr val="C00000"/>
                </a:solidFill>
                <a:ea typeface="微軟正黑體" panose="020B0604030504040204" pitchFamily="34" charset="-120"/>
              </a:rPr>
              <a:t>2</a:t>
            </a:r>
            <a:endParaRPr lang="zh-TW" altLang="en-US" sz="4800" b="1" dirty="0">
              <a:solidFill>
                <a:srgbClr val="C00000"/>
              </a:solidFill>
              <a:ea typeface="微軟正黑體" panose="020B0604030504040204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5519689" y="4178828"/>
            <a:ext cx="390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 smtClean="0">
                <a:solidFill>
                  <a:srgbClr val="C00000"/>
                </a:solidFill>
                <a:ea typeface="微軟正黑體" panose="020B0604030504040204" pitchFamily="34" charset="-120"/>
              </a:rPr>
              <a:t>2</a:t>
            </a:r>
            <a:endParaRPr lang="zh-TW" altLang="en-US" sz="4800" b="1" dirty="0">
              <a:solidFill>
                <a:srgbClr val="C00000"/>
              </a:solidFill>
              <a:ea typeface="微軟正黑體" panose="020B0604030504040204" pitchFamily="34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202036" y="1878480"/>
            <a:ext cx="360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>
                <a:solidFill>
                  <a:srgbClr val="C00000"/>
                </a:solidFill>
                <a:ea typeface="微軟正黑體" panose="020B0604030504040204" pitchFamily="34" charset="-120"/>
              </a:rPr>
              <a:t>1</a:t>
            </a:r>
            <a:endParaRPr lang="zh-TW" altLang="en-US" sz="4800" b="1" dirty="0">
              <a:solidFill>
                <a:srgbClr val="C00000"/>
              </a:solidFill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067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2"/>
          <a:srcRect l="745" r="1"/>
          <a:stretch/>
        </p:blipFill>
        <p:spPr>
          <a:xfrm>
            <a:off x="628650" y="1280106"/>
            <a:ext cx="7618741" cy="4972915"/>
          </a:xfrm>
          <a:prstGeom prst="rect">
            <a:avLst/>
          </a:prstGeom>
          <a:ln w="28575">
            <a:solidFill>
              <a:schemeClr val="accent5"/>
            </a:solidFill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34001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984422" y="115332"/>
            <a:ext cx="2057400" cy="365125"/>
          </a:xfr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/>
          <a:lstStyle/>
          <a:p>
            <a:fld id="{1A45515F-EB52-4E87-99CC-4785D5D1149B}" type="slidenum">
              <a:rPr lang="zh-TW" altLang="en-US" sz="2800" b="1">
                <a:solidFill>
                  <a:schemeClr val="bg1"/>
                </a:solidFill>
                <a:ea typeface="微軟正黑體" panose="020B0604030504040204" pitchFamily="34" charset="-120"/>
              </a:rPr>
              <a:pPr/>
              <a:t>8</a:t>
            </a:fld>
            <a:endParaRPr lang="zh-TW" altLang="en-US" sz="2800" b="1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628650" y="349846"/>
            <a:ext cx="7675891" cy="894674"/>
          </a:xfrm>
          <a:prstGeom prst="rect">
            <a:avLst/>
          </a:prstGeom>
          <a:solidFill>
            <a:srgbClr val="FFC000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zh-TW" b="1" dirty="0">
                <a:solidFill>
                  <a:schemeClr val="accent5">
                    <a:lumMod val="50000"/>
                  </a:schemeClr>
                </a:solidFill>
              </a:rPr>
              <a:t>Ⓒ</a:t>
            </a:r>
            <a:r>
              <a:rPr lang="zh-TW" altLang="en-US" sz="40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關鍵</a:t>
            </a:r>
            <a:r>
              <a:rPr lang="zh-TW" altLang="en-US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詞脈絡索引</a:t>
            </a:r>
            <a:endParaRPr lang="zh-TW" altLang="en-US" sz="4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95528" y="1244520"/>
            <a:ext cx="3154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002060"/>
                </a:solidFill>
              </a:rPr>
              <a:t>（</a:t>
            </a:r>
            <a:r>
              <a:rPr lang="en-US" altLang="zh-TW" b="1" dirty="0" smtClean="0">
                <a:solidFill>
                  <a:srgbClr val="002060"/>
                </a:solidFill>
              </a:rPr>
              <a:t>KWIC, Keywords in Context</a:t>
            </a:r>
            <a:r>
              <a:rPr lang="zh-TW" altLang="en-US" b="1" dirty="0" smtClean="0">
                <a:solidFill>
                  <a:srgbClr val="002060"/>
                </a:solidFill>
              </a:rPr>
              <a:t>）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 flipV="1">
            <a:off x="723210" y="2023519"/>
            <a:ext cx="3729918" cy="555089"/>
          </a:xfrm>
          <a:prstGeom prst="rect">
            <a:avLst/>
          </a:prstGeom>
          <a:solidFill>
            <a:srgbClr val="FF0000">
              <a:alpha val="10196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7059168" y="3054096"/>
            <a:ext cx="1234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邊界設定</a:t>
            </a:r>
          </a:p>
          <a:p>
            <a:endParaRPr lang="zh-TW" altLang="en-US" dirty="0"/>
          </a:p>
        </p:txBody>
      </p:sp>
      <p:pic>
        <p:nvPicPr>
          <p:cNvPr id="20" name="內容版面配置區 9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7760" t="17172" r="78618" b="68487"/>
          <a:stretch/>
        </p:blipFill>
        <p:spPr>
          <a:xfrm>
            <a:off x="7260336" y="3392424"/>
            <a:ext cx="648393" cy="1567857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21" name="文字方塊 20"/>
          <p:cNvSpPr txBox="1"/>
          <p:nvPr/>
        </p:nvSpPr>
        <p:spPr>
          <a:xfrm>
            <a:off x="4682836" y="3166398"/>
            <a:ext cx="2577500" cy="1200329"/>
          </a:xfrm>
          <a:prstGeom prst="rect">
            <a:avLst/>
          </a:prstGeom>
          <a:solidFill>
            <a:srgbClr val="FFCCCC">
              <a:alpha val="69804"/>
            </a:srgb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搜尋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詞</a:t>
            </a:r>
            <a:endParaRPr lang="en-US" altLang="zh-TW" sz="24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詞距範圍設定</a:t>
            </a:r>
            <a:endParaRPr lang="en-US" altLang="zh-TW" sz="24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邊界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endParaRPr lang="zh-TW" altLang="en-US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 flipH="1">
            <a:off x="1450110" y="1689838"/>
            <a:ext cx="572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>
                <a:solidFill>
                  <a:srgbClr val="C00000"/>
                </a:solidFill>
                <a:ea typeface="微軟正黑體" panose="020B0604030504040204" pitchFamily="34" charset="-120"/>
              </a:rPr>
              <a:t>1</a:t>
            </a:r>
            <a:endParaRPr lang="zh-TW" altLang="en-US" sz="4800" b="1" dirty="0">
              <a:solidFill>
                <a:srgbClr val="C00000"/>
              </a:solidFill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02323" y="2105336"/>
            <a:ext cx="360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 smtClean="0">
                <a:solidFill>
                  <a:srgbClr val="C00000"/>
                </a:solidFill>
                <a:ea typeface="微軟正黑體" panose="020B0604030504040204" pitchFamily="34" charset="-120"/>
              </a:rPr>
              <a:t>2</a:t>
            </a:r>
            <a:endParaRPr lang="zh-TW" altLang="en-US" sz="4800" b="1" dirty="0">
              <a:solidFill>
                <a:srgbClr val="C00000"/>
              </a:solidFill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227950" y="2357265"/>
            <a:ext cx="360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 smtClean="0">
                <a:solidFill>
                  <a:srgbClr val="C00000"/>
                </a:solidFill>
                <a:ea typeface="微軟正黑體" panose="020B0604030504040204" pitchFamily="34" charset="-120"/>
              </a:rPr>
              <a:t>3</a:t>
            </a:r>
            <a:endParaRPr lang="zh-TW" altLang="en-US" sz="4800" b="1" dirty="0">
              <a:solidFill>
                <a:srgbClr val="C00000"/>
              </a:solidFill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2999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69" y="1312504"/>
            <a:ext cx="7597305" cy="4868839"/>
          </a:xfrm>
          <a:prstGeom prst="rect">
            <a:avLst/>
          </a:prstGeom>
          <a:ln w="38100">
            <a:solidFill>
              <a:schemeClr val="accent5"/>
            </a:solidFill>
          </a:ln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86600" y="182563"/>
            <a:ext cx="2057400" cy="365125"/>
          </a:xfr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/>
          <a:lstStyle/>
          <a:p>
            <a:fld id="{1A45515F-EB52-4E87-99CC-4785D5D1149B}" type="slidenum">
              <a:rPr lang="zh-TW" altLang="en-US" sz="2800" b="1">
                <a:solidFill>
                  <a:schemeClr val="bg1"/>
                </a:solidFill>
                <a:ea typeface="微軟正黑體" panose="020B0604030504040204" pitchFamily="34" charset="-120"/>
              </a:rPr>
              <a:pPr/>
              <a:t>9</a:t>
            </a:fld>
            <a:endParaRPr lang="zh-TW" altLang="en-US" sz="2800" b="1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645368" y="402336"/>
            <a:ext cx="7597305" cy="837017"/>
          </a:xfrm>
          <a:prstGeom prst="rect">
            <a:avLst/>
          </a:prstGeom>
          <a:solidFill>
            <a:srgbClr val="FFC000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zh-TW" sz="4000" b="1" dirty="0">
                <a:solidFill>
                  <a:schemeClr val="accent5">
                    <a:lumMod val="50000"/>
                  </a:schemeClr>
                </a:solidFill>
              </a:rPr>
              <a:t>Ⓔ</a:t>
            </a:r>
            <a:r>
              <a:rPr lang="zh-TW" altLang="en-US" sz="40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關鍵詞</a:t>
            </a:r>
            <a:r>
              <a:rPr lang="zh-TW" altLang="en-US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分佈圖</a:t>
            </a:r>
            <a:endParaRPr lang="zh-TW" altLang="en-US" sz="4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282696" y="1239353"/>
            <a:ext cx="3364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002060"/>
                </a:solidFill>
              </a:rPr>
              <a:t>(Keyword dispersion)</a:t>
            </a:r>
            <a:endParaRPr lang="zh-TW" altLang="en-US" sz="2800" b="1" dirty="0">
              <a:solidFill>
                <a:srgbClr val="00206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 flipV="1">
            <a:off x="645369" y="2100900"/>
            <a:ext cx="2637327" cy="431987"/>
          </a:xfrm>
          <a:prstGeom prst="rect">
            <a:avLst/>
          </a:prstGeom>
          <a:solidFill>
            <a:srgbClr val="FF0000">
              <a:alpha val="10196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186351" y="1901394"/>
            <a:ext cx="360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>
                <a:solidFill>
                  <a:srgbClr val="C00000"/>
                </a:solidFill>
                <a:ea typeface="微軟正黑體" panose="020B0604030504040204" pitchFamily="34" charset="-120"/>
              </a:rPr>
              <a:t>1</a:t>
            </a:r>
            <a:endParaRPr lang="zh-TW" altLang="en-US" sz="4800" b="1" dirty="0">
              <a:solidFill>
                <a:srgbClr val="C00000"/>
              </a:solidFill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5046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佈景主題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佈景主題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 佈景主題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4170</TotalTime>
  <Words>940</Words>
  <Application>Microsoft Office PowerPoint</Application>
  <PresentationFormat>如螢幕大小 (4:3)</PresentationFormat>
  <Paragraphs>255</Paragraphs>
  <Slides>33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40" baseType="lpstr">
      <vt:lpstr>微軟正黑體</vt:lpstr>
      <vt:lpstr>新細明體</vt:lpstr>
      <vt:lpstr>Arial</vt:lpstr>
      <vt:lpstr>Calibri</vt:lpstr>
      <vt:lpstr>Calibri Light</vt:lpstr>
      <vt:lpstr>Wingdings 2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「Ⓛ 詞語趨勢」之附屬功能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219</cp:revision>
  <cp:lastPrinted>2020-04-10T09:18:49Z</cp:lastPrinted>
  <dcterms:created xsi:type="dcterms:W3CDTF">2020-03-28T01:05:04Z</dcterms:created>
  <dcterms:modified xsi:type="dcterms:W3CDTF">2020-04-10T10:00:38Z</dcterms:modified>
</cp:coreProperties>
</file>